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7" r:id="rId2"/>
    <p:sldId id="364" r:id="rId3"/>
    <p:sldId id="349" r:id="rId4"/>
    <p:sldId id="352" r:id="rId5"/>
    <p:sldId id="350" r:id="rId6"/>
    <p:sldId id="360" r:id="rId7"/>
    <p:sldId id="353" r:id="rId8"/>
    <p:sldId id="354" r:id="rId9"/>
    <p:sldId id="356" r:id="rId10"/>
    <p:sldId id="307" r:id="rId11"/>
    <p:sldId id="308" r:id="rId12"/>
    <p:sldId id="365" r:id="rId13"/>
    <p:sldId id="366" r:id="rId14"/>
    <p:sldId id="359" r:id="rId15"/>
    <p:sldId id="337" r:id="rId16"/>
    <p:sldId id="348" r:id="rId17"/>
    <p:sldId id="343" r:id="rId18"/>
    <p:sldId id="362" r:id="rId19"/>
    <p:sldId id="363" r:id="rId20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Bureau\SPC\BASE%20DE%20DONNEES%20ECHANTILLONS%20SPM%20TRVIH%2029-04-2020%20V2.xls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Nouveau%20Feuille%20de%20calcul%20Microsoft%20Excel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Feuil4!$DW$17</c:f>
              <c:strCache>
                <c:ptCount val="1"/>
                <c:pt idx="0">
                  <c:v>01191K200S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Feuil4!$DV$18:$DV$22</c:f>
              <c:strCache>
                <c:ptCount val="5"/>
                <c:pt idx="0">
                  <c:v>Analytical sensitivity using dilution panels of samples containing anti-HIV-1, anti-HIV-2 and anti-HIV-1+HIV-2 antibodies</c:v>
                </c:pt>
                <c:pt idx="1">
                  <c:v>Intra-analytical precision using the last positive of a panel of dilution series</c:v>
                </c:pt>
                <c:pt idx="2">
                  <c:v>Analytical sensitivity using samples with low anti-HIV-1 antibody titres</c:v>
                </c:pt>
                <c:pt idx="3">
                  <c:v>Analytical sensitivity using samples from HIV-1 seroconverting patients </c:v>
                </c:pt>
                <c:pt idx="4">
                  <c:v>Analytical sensitivity from undiluted reconverted sera containing anti-HIV-1, anti-HIV-2 antibodies</c:v>
                </c:pt>
              </c:strCache>
            </c:strRef>
          </c:cat>
          <c:val>
            <c:numRef>
              <c:f>Feuil4!$DW$18:$DW$22</c:f>
              <c:numCache>
                <c:formatCode>0%</c:formatCode>
                <c:ptCount val="5"/>
                <c:pt idx="0">
                  <c:v>0.96</c:v>
                </c:pt>
                <c:pt idx="1">
                  <c:v>1</c:v>
                </c:pt>
                <c:pt idx="2">
                  <c:v>0.95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Feuil4!$DX$17</c:f>
              <c:strCache>
                <c:ptCount val="1"/>
                <c:pt idx="0">
                  <c:v>01314K200R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Feuil4!$DV$18:$DV$22</c:f>
              <c:strCache>
                <c:ptCount val="5"/>
                <c:pt idx="0">
                  <c:v>Analytical sensitivity using dilution panels of samples containing anti-HIV-1, anti-HIV-2 and anti-HIV-1+HIV-2 antibodies</c:v>
                </c:pt>
                <c:pt idx="1">
                  <c:v>Intra-analytical precision using the last positive of a panel of dilution series</c:v>
                </c:pt>
                <c:pt idx="2">
                  <c:v>Analytical sensitivity using samples with low anti-HIV-1 antibody titres</c:v>
                </c:pt>
                <c:pt idx="3">
                  <c:v>Analytical sensitivity using samples from HIV-1 seroconverting patients </c:v>
                </c:pt>
                <c:pt idx="4">
                  <c:v>Analytical sensitivity from undiluted reconverted sera containing anti-HIV-1, anti-HIV-2 antibodies</c:v>
                </c:pt>
              </c:strCache>
            </c:strRef>
          </c:cat>
          <c:val>
            <c:numRef>
              <c:f>Feuil4!$DX$18:$DX$22</c:f>
              <c:numCache>
                <c:formatCode>0%</c:formatCode>
                <c:ptCount val="5"/>
                <c:pt idx="0">
                  <c:v>0.94</c:v>
                </c:pt>
                <c:pt idx="1">
                  <c:v>1</c:v>
                </c:pt>
                <c:pt idx="2">
                  <c:v>0.95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Feuil4!$DY$17</c:f>
              <c:strCache>
                <c:ptCount val="1"/>
                <c:pt idx="0">
                  <c:v>01321K200S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Feuil4!$DV$18:$DV$22</c:f>
              <c:strCache>
                <c:ptCount val="5"/>
                <c:pt idx="0">
                  <c:v>Analytical sensitivity using dilution panels of samples containing anti-HIV-1, anti-HIV-2 and anti-HIV-1+HIV-2 antibodies</c:v>
                </c:pt>
                <c:pt idx="1">
                  <c:v>Intra-analytical precision using the last positive of a panel of dilution series</c:v>
                </c:pt>
                <c:pt idx="2">
                  <c:v>Analytical sensitivity using samples with low anti-HIV-1 antibody titres</c:v>
                </c:pt>
                <c:pt idx="3">
                  <c:v>Analytical sensitivity using samples from HIV-1 seroconverting patients </c:v>
                </c:pt>
                <c:pt idx="4">
                  <c:v>Analytical sensitivity from undiluted reconverted sera containing anti-HIV-1, anti-HIV-2 antibodies</c:v>
                </c:pt>
              </c:strCache>
            </c:strRef>
          </c:cat>
          <c:val>
            <c:numRef>
              <c:f>Feuil4!$DY$18:$DY$22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0.9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690702768"/>
        <c:axId val="-690711472"/>
      </c:barChart>
      <c:catAx>
        <c:axId val="-690702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690711472"/>
        <c:crosses val="autoZero"/>
        <c:auto val="1"/>
        <c:lblAlgn val="ctr"/>
        <c:lblOffset val="100"/>
        <c:noMultiLvlLbl val="0"/>
      </c:catAx>
      <c:valAx>
        <c:axId val="-6907114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69070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936621933793678"/>
          <c:y val="0.9060435333514345"/>
          <c:w val="0.40447979503755349"/>
          <c:h val="7.5536189607598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Feuil4!$DV$37:$DV$41</c:f>
              <c:strCache>
                <c:ptCount val="5"/>
                <c:pt idx="0">
                  <c:v>Analytical sensitivity using dilution panels of samples containing anti-HIV-1, anti-HIV-2 and anti-HIV-1+HIV-2 antibodies</c:v>
                </c:pt>
                <c:pt idx="1">
                  <c:v>Intra-analytical precision using the last positive of a panel of dilution series</c:v>
                </c:pt>
                <c:pt idx="2">
                  <c:v>Analytical sensitivity using samples with low anti-HIV-1 antibody titres</c:v>
                </c:pt>
                <c:pt idx="3">
                  <c:v>Analytical sensitivity using samples from HIV-1 seroconverting patients </c:v>
                </c:pt>
                <c:pt idx="4">
                  <c:v>Analytical sensitivity from undiluted reconverted sera containing anti-HIV-1, anti-HIV-2 antibodies</c:v>
                </c:pt>
              </c:strCache>
            </c:strRef>
          </c:cat>
          <c:val>
            <c:numRef>
              <c:f>Feuil4!$DW$37:$DW$41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0.95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690710384"/>
        <c:axId val="-690716368"/>
      </c:barChart>
      <c:catAx>
        <c:axId val="-690710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690716368"/>
        <c:crosses val="autoZero"/>
        <c:auto val="1"/>
        <c:lblAlgn val="ctr"/>
        <c:lblOffset val="100"/>
        <c:noMultiLvlLbl val="0"/>
      </c:catAx>
      <c:valAx>
        <c:axId val="-6907163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69071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Feuil1!$D$19</c:f>
              <c:strCache>
                <c:ptCount val="1"/>
                <c:pt idx="0">
                  <c:v>Determine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Feuil1!$B$20:$C$27</c:f>
              <c:strCache>
                <c:ptCount val="8"/>
                <c:pt idx="0">
                  <c:v>January 2020</c:v>
                </c:pt>
                <c:pt idx="1">
                  <c:v>October 2023</c:v>
                </c:pt>
                <c:pt idx="2">
                  <c:v>Capital</c:v>
                </c:pt>
                <c:pt idx="3">
                  <c:v>Inland cities</c:v>
                </c:pt>
                <c:pt idx="4">
                  <c:v>University Hospitals</c:v>
                </c:pt>
                <c:pt idx="5">
                  <c:v>Regional Hospital</c:v>
                </c:pt>
                <c:pt idx="6">
                  <c:v>Health District</c:v>
                </c:pt>
                <c:pt idx="7">
                  <c:v>First contact-healthcare facility</c:v>
                </c:pt>
              </c:strCache>
              <c:extLst xmlns:c16r2="http://schemas.microsoft.com/office/drawing/2015/06/chart"/>
            </c:strRef>
          </c:cat>
          <c:val>
            <c:numRef>
              <c:f>Feuil1!$D$20:$D$27</c:f>
              <c:numCache>
                <c:formatCode>General</c:formatCode>
                <c:ptCount val="8"/>
                <c:pt idx="0">
                  <c:v>24</c:v>
                </c:pt>
                <c:pt idx="1">
                  <c:v>9</c:v>
                </c:pt>
                <c:pt idx="2">
                  <c:v>14</c:v>
                </c:pt>
                <c:pt idx="3">
                  <c:v>19</c:v>
                </c:pt>
                <c:pt idx="4">
                  <c:v>3</c:v>
                </c:pt>
                <c:pt idx="5">
                  <c:v>15</c:v>
                </c:pt>
                <c:pt idx="6">
                  <c:v>8</c:v>
                </c:pt>
                <c:pt idx="7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A2-436E-87D8-CF09384BF547}"/>
            </c:ext>
          </c:extLst>
        </c:ser>
        <c:ser>
          <c:idx val="1"/>
          <c:order val="1"/>
          <c:tx>
            <c:strRef>
              <c:f>Feuil1!$E$19</c:f>
              <c:strCache>
                <c:ptCount val="1"/>
                <c:pt idx="0">
                  <c:v>Bioline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Feuil1!$B$20:$C$27</c:f>
              <c:strCache>
                <c:ptCount val="8"/>
                <c:pt idx="0">
                  <c:v>January 2020</c:v>
                </c:pt>
                <c:pt idx="1">
                  <c:v>October 2023</c:v>
                </c:pt>
                <c:pt idx="2">
                  <c:v>Capital</c:v>
                </c:pt>
                <c:pt idx="3">
                  <c:v>Inland cities</c:v>
                </c:pt>
                <c:pt idx="4">
                  <c:v>University Hospitals</c:v>
                </c:pt>
                <c:pt idx="5">
                  <c:v>Regional Hospital</c:v>
                </c:pt>
                <c:pt idx="6">
                  <c:v>Health District</c:v>
                </c:pt>
                <c:pt idx="7">
                  <c:v>First contact-healthcare facility</c:v>
                </c:pt>
              </c:strCache>
              <c:extLst xmlns:c16r2="http://schemas.microsoft.com/office/drawing/2015/06/chart"/>
            </c:strRef>
          </c:cat>
          <c:val>
            <c:numRef>
              <c:f>Feuil1!$E$20:$E$27</c:f>
              <c:numCache>
                <c:formatCode>General</c:formatCode>
                <c:ptCount val="8"/>
                <c:pt idx="0">
                  <c:v>19</c:v>
                </c:pt>
                <c:pt idx="1">
                  <c:v>1</c:v>
                </c:pt>
                <c:pt idx="2">
                  <c:v>5</c:v>
                </c:pt>
                <c:pt idx="3">
                  <c:v>15</c:v>
                </c:pt>
                <c:pt idx="4">
                  <c:v>3</c:v>
                </c:pt>
                <c:pt idx="5">
                  <c:v>13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A2-436E-87D8-CF09384BF547}"/>
            </c:ext>
          </c:extLst>
        </c:ser>
        <c:ser>
          <c:idx val="2"/>
          <c:order val="2"/>
          <c:tx>
            <c:strRef>
              <c:f>Feuil1!$F$19</c:f>
              <c:strCache>
                <c:ptCount val="1"/>
                <c:pt idx="0">
                  <c:v>Stat-Pak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Feuil1!$B$20:$C$27</c:f>
              <c:strCache>
                <c:ptCount val="8"/>
                <c:pt idx="0">
                  <c:v>January 2020</c:v>
                </c:pt>
                <c:pt idx="1">
                  <c:v>October 2023</c:v>
                </c:pt>
                <c:pt idx="2">
                  <c:v>Capital</c:v>
                </c:pt>
                <c:pt idx="3">
                  <c:v>Inland cities</c:v>
                </c:pt>
                <c:pt idx="4">
                  <c:v>University Hospitals</c:v>
                </c:pt>
                <c:pt idx="5">
                  <c:v>Regional Hospital</c:v>
                </c:pt>
                <c:pt idx="6">
                  <c:v>Health District</c:v>
                </c:pt>
                <c:pt idx="7">
                  <c:v>First contact-healthcare facility</c:v>
                </c:pt>
              </c:strCache>
              <c:extLst xmlns:c16r2="http://schemas.microsoft.com/office/drawing/2015/06/chart"/>
            </c:strRef>
          </c:cat>
          <c:val>
            <c:numRef>
              <c:f>Feuil1!$F$20:$F$27</c:f>
              <c:numCache>
                <c:formatCode>General</c:formatCode>
                <c:ptCount val="8"/>
                <c:pt idx="0">
                  <c:v>23</c:v>
                </c:pt>
                <c:pt idx="1">
                  <c:v>0</c:v>
                </c:pt>
                <c:pt idx="2">
                  <c:v>7</c:v>
                </c:pt>
                <c:pt idx="3">
                  <c:v>16</c:v>
                </c:pt>
                <c:pt idx="4">
                  <c:v>5</c:v>
                </c:pt>
                <c:pt idx="5">
                  <c:v>13</c:v>
                </c:pt>
                <c:pt idx="6">
                  <c:v>5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A2-436E-87D8-CF09384BF5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690714192"/>
        <c:axId val="-656334624"/>
      </c:barChart>
      <c:catAx>
        <c:axId val="-69071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656334624"/>
        <c:crosses val="autoZero"/>
        <c:auto val="1"/>
        <c:lblAlgn val="ctr"/>
        <c:lblOffset val="100"/>
        <c:noMultiLvlLbl val="0"/>
      </c:catAx>
      <c:valAx>
        <c:axId val="-6563346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6907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926422224330388"/>
          <c:y val="8.1716672142389368E-2"/>
          <c:w val="0.29073577775669607"/>
          <c:h val="6.41808355585347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0.47013</cdr:x>
      <cdr:y>0.29847</cdr:y>
    </cdr:from>
    <cdr:to>
      <cdr:x>0.5115</cdr:x>
      <cdr:y>0.37436</cdr:y>
    </cdr:to>
    <cdr:sp macro="" textlink="">
      <cdr:nvSpPr>
        <cdr:cNvPr id="2" name="ZoneTexte 14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4C4EC7C4-F1C6-4E21-90FB-D4AD6E533CC5}"/>
            </a:ext>
          </a:extLst>
        </cdr:cNvPr>
        <cdr:cNvSpPr txBox="1"/>
      </cdr:nvSpPr>
      <cdr:spPr>
        <a:xfrm xmlns:a="http://schemas.openxmlformats.org/drawingml/2006/main">
          <a:off x="5403727" y="1028908"/>
          <a:ext cx="475488" cy="261610"/>
        </a:xfrm>
        <a:prstGeom xmlns:a="http://schemas.openxmlformats.org/drawingml/2006/main" prst="rect">
          <a:avLst/>
        </a:prstGeom>
        <a:solidFill xmlns:a="http://schemas.openxmlformats.org/drawingml/2006/main">
          <a:srgbClr val="93C393"/>
        </a:solidFill>
        <a:ln xmlns:a="http://schemas.openxmlformats.org/drawingml/2006/main">
          <a:solidFill>
            <a:schemeClr val="tx2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="1" dirty="0"/>
            <a:t>8</a:t>
          </a:r>
          <a:r>
            <a:rPr lang="fr-FR" sz="1100" b="1" dirty="0" smtClean="0"/>
            <a:t>0</a:t>
          </a:r>
          <a:r>
            <a:rPr lang="fr-FR" sz="1100" b="1" dirty="0"/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0.47772</cdr:x>
      <cdr:y>0.01079</cdr:y>
    </cdr:from>
    <cdr:to>
      <cdr:x>0.51983</cdr:x>
      <cdr:y>0.08091</cdr:y>
    </cdr:to>
    <cdr:sp macro="" textlink="">
      <cdr:nvSpPr>
        <cdr:cNvPr id="2" name="ZoneTexte 14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4C4EC7C4-F1C6-4E21-90FB-D4AD6E533CC5}"/>
            </a:ext>
          </a:extLst>
        </cdr:cNvPr>
        <cdr:cNvSpPr txBox="1"/>
      </cdr:nvSpPr>
      <cdr:spPr>
        <a:xfrm xmlns:a="http://schemas.openxmlformats.org/drawingml/2006/main">
          <a:off x="5394869" y="40241"/>
          <a:ext cx="475488" cy="261610"/>
        </a:xfrm>
        <a:prstGeom xmlns:a="http://schemas.openxmlformats.org/drawingml/2006/main" prst="rect">
          <a:avLst/>
        </a:prstGeom>
        <a:solidFill xmlns:a="http://schemas.openxmlformats.org/drawingml/2006/main">
          <a:srgbClr val="DE78DE"/>
        </a:solidFill>
        <a:ln xmlns:a="http://schemas.openxmlformats.org/drawingml/2006/main">
          <a:solidFill>
            <a:schemeClr val="tx2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="1" dirty="0"/>
            <a:t>90%</a:t>
          </a:r>
        </a:p>
      </cdr:txBody>
    </cdr:sp>
  </cdr:relSizeAnchor>
  <cdr:relSizeAnchor xmlns:cdr="http://schemas.openxmlformats.org/drawingml/2006/chartDrawing">
    <cdr:from>
      <cdr:x>0.49831</cdr:x>
      <cdr:y>0.07228</cdr:y>
    </cdr:from>
    <cdr:to>
      <cdr:x>0.49831</cdr:x>
      <cdr:y>0.22343</cdr:y>
    </cdr:to>
    <cdr:cxnSp macro="">
      <cdr:nvCxnSpPr>
        <cdr:cNvPr id="3" name="Connecteur droit 2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59CDA019-E710-4AD6-B1B2-2D2E148BFCF0}"/>
            </a:ext>
          </a:extLst>
        </cdr:cNvPr>
        <cdr:cNvCxnSpPr/>
      </cdr:nvCxnSpPr>
      <cdr:spPr>
        <a:xfrm xmlns:a="http://schemas.openxmlformats.org/drawingml/2006/main">
          <a:off x="5627352" y="269669"/>
          <a:ext cx="0" cy="56388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0.49831</cdr:x>
      <cdr:y>0.22343</cdr:y>
    </cdr:from>
    <cdr:to>
      <cdr:x>0.49831</cdr:x>
      <cdr:y>0.37457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59CDA019-E710-4AD6-B1B2-2D2E148BFCF0}"/>
            </a:ext>
          </a:extLst>
        </cdr:cNvPr>
        <cdr:cNvCxnSpPr/>
      </cdr:nvCxnSpPr>
      <cdr:spPr>
        <a:xfrm xmlns:a="http://schemas.openxmlformats.org/drawingml/2006/main">
          <a:off x="5627352" y="833549"/>
          <a:ext cx="0" cy="56388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0.49326</cdr:x>
      <cdr:y>0.43464</cdr:y>
    </cdr:from>
    <cdr:to>
      <cdr:x>0.49326</cdr:x>
      <cdr:y>0.58578</cdr:y>
    </cdr:to>
    <cdr:cxnSp macro="">
      <cdr:nvCxnSpPr>
        <cdr:cNvPr id="8" name="Connecteur droit 7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59CDA019-E710-4AD6-B1B2-2D2E148BFCF0}"/>
            </a:ext>
          </a:extLst>
        </cdr:cNvPr>
        <cdr:cNvCxnSpPr/>
      </cdr:nvCxnSpPr>
      <cdr:spPr>
        <a:xfrm xmlns:a="http://schemas.openxmlformats.org/drawingml/2006/main">
          <a:off x="5570351" y="1621536"/>
          <a:ext cx="0" cy="56388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33CC33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0.4929</cdr:x>
      <cdr:y>0.58061</cdr:y>
    </cdr:from>
    <cdr:to>
      <cdr:x>0.4929</cdr:x>
      <cdr:y>0.73175</cdr:y>
    </cdr:to>
    <cdr:cxnSp macro="">
      <cdr:nvCxnSpPr>
        <cdr:cNvPr id="9" name="Connecteur droit 8">
          <a:extLst xmlns:a="http://schemas.openxmlformats.org/drawingml/2006/main">
            <a:ext uri="{FF2B5EF4-FFF2-40B4-BE49-F238E27FC236}">
              <a16:creationId xmlns="" xmlns:a16="http://schemas.microsoft.com/office/drawing/2014/main" xmlns:p="http://schemas.openxmlformats.org/presentationml/2006/main" xmlns:r="http://schemas.openxmlformats.org/officeDocument/2006/relationships" xmlns:lc="http://schemas.openxmlformats.org/drawingml/2006/lockedCanvas" id="{59CDA019-E710-4AD6-B1B2-2D2E148BFCF0}"/>
            </a:ext>
          </a:extLst>
        </cdr:cNvPr>
        <cdr:cNvCxnSpPr/>
      </cdr:nvCxnSpPr>
      <cdr:spPr>
        <a:xfrm xmlns:a="http://schemas.openxmlformats.org/drawingml/2006/main">
          <a:off x="5566287" y="2166112"/>
          <a:ext cx="0" cy="56388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33CC33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0.24809</cdr:x>
      <cdr:y>0.7438</cdr:y>
    </cdr:from>
    <cdr:to>
      <cdr:x>0.44669</cdr:x>
      <cdr:y>0.80846</cdr:y>
    </cdr:to>
    <cdr:sp macro="" textlink="">
      <cdr:nvSpPr>
        <cdr:cNvPr id="2" name="Accolade ouvrante 1"/>
        <cdr:cNvSpPr/>
      </cdr:nvSpPr>
      <cdr:spPr>
        <a:xfrm xmlns:a="http://schemas.openxmlformats.org/drawingml/2006/main" rot="16200000">
          <a:off x="3368741" y="2515044"/>
          <a:ext cx="293239" cy="2009648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/>
        </a:p>
      </cdr:txBody>
    </cdr:sp>
  </cdr:relSizeAnchor>
  <cdr:relSizeAnchor xmlns:cdr="http://schemas.openxmlformats.org/drawingml/2006/chartDrawing">
    <cdr:from>
      <cdr:x>0.27746</cdr:x>
      <cdr:y>0.84543</cdr:y>
    </cdr:from>
    <cdr:to>
      <cdr:x>0.41416</cdr:x>
      <cdr:y>0.92687</cdr:y>
    </cdr:to>
    <cdr:sp macro="" textlink="">
      <cdr:nvSpPr>
        <cdr:cNvPr id="3" name="ZoneTexte 5"/>
        <cdr:cNvSpPr txBox="1"/>
      </cdr:nvSpPr>
      <cdr:spPr>
        <a:xfrm xmlns:a="http://schemas.openxmlformats.org/drawingml/2006/main">
          <a:off x="2807755" y="3834162"/>
          <a:ext cx="1383245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CI" dirty="0"/>
            <a:t>Location </a:t>
          </a:r>
          <a:endParaRPr lang="fr-FR" dirty="0"/>
        </a:p>
      </cdr:txBody>
    </cdr:sp>
  </cdr:relSizeAnchor>
  <cdr:relSizeAnchor xmlns:cdr="http://schemas.openxmlformats.org/drawingml/2006/chartDrawing">
    <cdr:from>
      <cdr:x>0.4738</cdr:x>
      <cdr:y>0.84543</cdr:y>
    </cdr:from>
    <cdr:to>
      <cdr:x>0.9991</cdr:x>
      <cdr:y>0.91009</cdr:y>
    </cdr:to>
    <cdr:sp macro="" textlink="">
      <cdr:nvSpPr>
        <cdr:cNvPr id="6" name="Accolade ouvrante 5"/>
        <cdr:cNvSpPr/>
      </cdr:nvSpPr>
      <cdr:spPr>
        <a:xfrm xmlns:a="http://schemas.openxmlformats.org/drawingml/2006/main" rot="16200000">
          <a:off x="7305742" y="1322927"/>
          <a:ext cx="293239" cy="5315709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/>
        </a:p>
      </cdr:txBody>
    </cdr:sp>
  </cdr:relSizeAnchor>
  <cdr:relSizeAnchor xmlns:cdr="http://schemas.openxmlformats.org/drawingml/2006/chartDrawing">
    <cdr:from>
      <cdr:x>0.63078</cdr:x>
      <cdr:y>0.90107</cdr:y>
    </cdr:from>
    <cdr:to>
      <cdr:x>0.84789</cdr:x>
      <cdr:y>0.98251</cdr:y>
    </cdr:to>
    <cdr:sp macro="" textlink="">
      <cdr:nvSpPr>
        <cdr:cNvPr id="7" name="ZoneTexte 5"/>
        <cdr:cNvSpPr txBox="1"/>
      </cdr:nvSpPr>
      <cdr:spPr>
        <a:xfrm xmlns:a="http://schemas.openxmlformats.org/drawingml/2006/main">
          <a:off x="6383090" y="4086518"/>
          <a:ext cx="2197014" cy="36934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CI" dirty="0"/>
            <a:t>Collection site</a:t>
          </a:r>
          <a:endParaRPr lang="fr-FR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581FE-F295-4F3D-B6A0-455126113DEB}" type="datetimeFigureOut">
              <a:rPr lang="fr-FR" smtClean="0"/>
              <a:t>26/08/2024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41BA1-DAF3-4594-B119-AE2D698AA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359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6DFAA-E5CA-4A2F-94BC-387983FECF0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755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6DFAA-E5CA-4A2F-94BC-387983FECF0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800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6DFAA-E5CA-4A2F-94BC-387983FECF0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43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6DFAA-E5CA-4A2F-94BC-387983FECF0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265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ADDF-52E7-4394-8372-7782E967BDDA}" type="datetime1">
              <a:rPr lang="fr-FR" smtClean="0"/>
              <a:t>26/08/2024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CC14-8D6E-4D32-97F0-C9F95B7A8D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43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AD3B-3FDA-4B52-AA31-371A8FF46492}" type="datetime1">
              <a:rPr lang="fr-FR" smtClean="0"/>
              <a:t>26/08/2024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CC14-8D6E-4D32-97F0-C9F95B7A8D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81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67E7-79D0-4DE5-916D-DD6154F29F4C}" type="datetime1">
              <a:rPr lang="fr-FR" smtClean="0"/>
              <a:t>26/08/2024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CC14-8D6E-4D32-97F0-C9F95B7A8D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25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01C8-0B92-4925-9F5E-89B31CDFC17F}" type="datetime1">
              <a:rPr lang="fr-FR" smtClean="0"/>
              <a:t>26/08/2024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CC14-8D6E-4D32-97F0-C9F95B7A8D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45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B8F5-C56D-495C-89A1-A78D6B9450DE}" type="datetime1">
              <a:rPr lang="fr-FR" smtClean="0"/>
              <a:t>26/08/2024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CC14-8D6E-4D32-97F0-C9F95B7A8D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032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0788-3F95-46BF-B715-AE54DC9D902A}" type="datetime1">
              <a:rPr lang="fr-FR" smtClean="0"/>
              <a:t>26/08/2024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CC14-8D6E-4D32-97F0-C9F95B7A8D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9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5751-AF36-4D7E-99A5-A267040C4D3E}" type="datetime1">
              <a:rPr lang="fr-FR" smtClean="0"/>
              <a:t>26/08/2024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CC14-8D6E-4D32-97F0-C9F95B7A8D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93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C1F6-9B40-46EF-9529-912BF5030C19}" type="datetime1">
              <a:rPr lang="fr-FR" smtClean="0"/>
              <a:t>26/08/2024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CC14-8D6E-4D32-97F0-C9F95B7A8D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06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8DA1-F515-4A71-8679-7BABCA72C2A1}" type="datetime1">
              <a:rPr lang="fr-FR" smtClean="0"/>
              <a:t>26/08/2024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CC14-8D6E-4D32-97F0-C9F95B7A8D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48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F3DD-86B9-4E0E-9272-C156951E49B4}" type="datetime1">
              <a:rPr lang="fr-FR" smtClean="0"/>
              <a:t>26/08/2024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CC14-8D6E-4D32-97F0-C9F95B7A8D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9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4F69-1D54-4540-8B2E-9EF9C3BFFCB3}" type="datetime1">
              <a:rPr lang="fr-FR" smtClean="0"/>
              <a:t>26/08/2024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CC14-8D6E-4D32-97F0-C9F95B7A8D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41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E9242-FFC1-42FB-887D-691313F5AD96}" type="datetime1">
              <a:rPr lang="fr-FR" smtClean="0"/>
              <a:t>26/08/2024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CC14-8D6E-4D32-97F0-C9F95B7A8D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00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4.jpg"/><Relationship Id="rId21" Type="http://schemas.openxmlformats.org/officeDocument/2006/relationships/image" Target="../media/image34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" b="1" dirty="0"/>
              <a:t>POST MARKETING SURVEILLANCE OF HIV RAPID TESTS IN COTE D’IVOIRE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A8FF8052-15A9-4685-8FF7-AFCA1845626B}"/>
              </a:ext>
            </a:extLst>
          </p:cNvPr>
          <p:cNvSpPr txBox="1"/>
          <p:nvPr/>
        </p:nvSpPr>
        <p:spPr>
          <a:xfrm>
            <a:off x="3129395" y="4741378"/>
            <a:ext cx="5933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b="1" i="1" dirty="0">
                <a:solidFill>
                  <a:srgbClr val="0000CC"/>
                </a:solidFill>
              </a:rPr>
              <a:t>Dr CABLAN </a:t>
            </a:r>
            <a:r>
              <a:rPr lang="en" b="1" i="1" dirty="0" smtClean="0">
                <a:solidFill>
                  <a:srgbClr val="0000CC"/>
                </a:solidFill>
              </a:rPr>
              <a:t>Arsher/Dr KOUAME Mireille</a:t>
            </a:r>
            <a:endParaRPr lang="en" b="1" i="1" dirty="0">
              <a:solidFill>
                <a:srgbClr val="0000CC"/>
              </a:solidFill>
            </a:endParaRPr>
          </a:p>
          <a:p>
            <a:pPr algn="ctr"/>
            <a:r>
              <a:rPr lang="en" b="1" i="1" dirty="0">
                <a:solidFill>
                  <a:srgbClr val="0000CC"/>
                </a:solidFill>
              </a:rPr>
              <a:t>MOH/NPHL/ PMS program </a:t>
            </a:r>
            <a:r>
              <a:rPr lang="en" b="1" i="1" dirty="0" smtClean="0">
                <a:solidFill>
                  <a:srgbClr val="0000CC"/>
                </a:solidFill>
              </a:rPr>
              <a:t>coordinator</a:t>
            </a:r>
            <a:endParaRPr lang="en" b="1" i="1" dirty="0">
              <a:solidFill>
                <a:srgbClr val="0000CC"/>
              </a:solidFill>
            </a:endParaRPr>
          </a:p>
          <a:p>
            <a:pPr algn="ctr"/>
            <a:r>
              <a:rPr lang="en" b="1" i="1" dirty="0">
                <a:solidFill>
                  <a:srgbClr val="0000CC"/>
                </a:solidFill>
              </a:rPr>
              <a:t>RTCQI Best practise meeting, </a:t>
            </a:r>
            <a:r>
              <a:rPr lang="en" b="1" i="1" dirty="0" smtClean="0">
                <a:solidFill>
                  <a:srgbClr val="0000CC"/>
                </a:solidFill>
              </a:rPr>
              <a:t>Cape Town August </a:t>
            </a:r>
            <a:r>
              <a:rPr lang="en" b="1" i="1" dirty="0" smtClean="0">
                <a:solidFill>
                  <a:srgbClr val="0000CC"/>
                </a:solidFill>
              </a:rPr>
              <a:t>26</a:t>
            </a:r>
            <a:r>
              <a:rPr lang="en" b="1" i="1" dirty="0" smtClean="0">
                <a:solidFill>
                  <a:srgbClr val="0000CC"/>
                </a:solidFill>
              </a:rPr>
              <a:t>-30, 2024</a:t>
            </a:r>
            <a:endParaRPr lang="fr-FR" b="1" i="1" dirty="0">
              <a:solidFill>
                <a:srgbClr val="0000CC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04108017-0DB1-451E-9509-DB6048003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52AB-00AA-4DE8-9393-36882FE97F89}" type="slidenum">
              <a:rPr lang="fr-FR" sz="2400" b="1" smtClean="0"/>
              <a:t>1</a:t>
            </a:fld>
            <a:endParaRPr lang="fr-FR" sz="2400" b="1" dirty="0"/>
          </a:p>
        </p:txBody>
      </p:sp>
      <p:pic>
        <p:nvPicPr>
          <p:cNvPr id="6" name="Image 5" descr="IMG-20210429-WA002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2" y="280364"/>
            <a:ext cx="1492984" cy="140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182" y="136525"/>
            <a:ext cx="1407795" cy="1400061"/>
          </a:xfrm>
          <a:prstGeom prst="rect">
            <a:avLst/>
          </a:prstGeom>
          <a:noFill/>
        </p:spPr>
      </p:pic>
      <p:pic>
        <p:nvPicPr>
          <p:cNvPr id="8" name="Imag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062" y="4864532"/>
            <a:ext cx="1381733" cy="140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6" y="4994850"/>
            <a:ext cx="1804357" cy="140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EE2C250-8772-4F3D-A16C-2E366D36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" b="1" dirty="0"/>
              <a:t>RESULTS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9F97C370-8DCE-48E3-B720-C21FD6F46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52AB-00AA-4DE8-9393-36882FE97F89}" type="slidenum">
              <a:rPr lang="fr-FR" sz="2400" b="1" smtClean="0"/>
              <a:t>10</a:t>
            </a:fld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65198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EE2C250-8772-4F3D-A16C-2E366D36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/>
              <a:t>INTERCOMPARISON OF BATCHES AT THE CENTRAL MEDICAL STORE</a:t>
            </a:r>
            <a:endParaRPr lang="en" b="1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8D3DFAEF-09F0-4E07-A961-D7516E0D4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52AB-00AA-4DE8-9393-36882FE97F89}" type="slidenum">
              <a:rPr lang="fr-FR" sz="2400" b="1" smtClean="0"/>
              <a:t>11</a:t>
            </a:fld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044296" y="4910328"/>
            <a:ext cx="969342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just"/>
            <a:r>
              <a:rPr lang="en-US" sz="2400" dirty="0" err="1"/>
              <a:t>Chembio</a:t>
            </a:r>
            <a:r>
              <a:rPr lang="en-US" sz="2400" dirty="0"/>
              <a:t> HIV 1/2 STAT-PAK could not be evaluated in a lot-to-lot comparison</a:t>
            </a:r>
          </a:p>
          <a:p>
            <a:pPr algn="just"/>
            <a:r>
              <a:rPr lang="en-US" sz="2400" dirty="0"/>
              <a:t>because only one batch was available at the central warehouse. </a:t>
            </a:r>
          </a:p>
          <a:p>
            <a:pPr algn="just"/>
            <a:r>
              <a:rPr lang="en-US" sz="2400" dirty="0"/>
              <a:t>However, this lot was used as a reference lot</a:t>
            </a:r>
          </a:p>
        </p:txBody>
      </p:sp>
    </p:spTree>
    <p:extLst>
      <p:ext uri="{BB962C8B-B14F-4D97-AF65-F5344CB8AC3E}">
        <p14:creationId xmlns:p14="http://schemas.microsoft.com/office/powerpoint/2010/main" val="388429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>
            <a:extLst>
              <a:ext uri="{FF2B5EF4-FFF2-40B4-BE49-F238E27FC236}">
                <a16:creationId xmlns="" xmlns:a16="http://schemas.microsoft.com/office/drawing/2014/main" id="{59CDA019-E710-4AD6-B1B2-2D2E148BFCF0}"/>
              </a:ext>
            </a:extLst>
          </p:cNvPr>
          <p:cNvCxnSpPr/>
          <p:nvPr/>
        </p:nvCxnSpPr>
        <p:spPr>
          <a:xfrm>
            <a:off x="5961511" y="3328416"/>
            <a:ext cx="0" cy="563880"/>
          </a:xfrm>
          <a:prstGeom prst="line">
            <a:avLst/>
          </a:prstGeom>
          <a:ln w="25400">
            <a:solidFill>
              <a:srgbClr val="33CC3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8C8FBEB3-66BC-4A5A-94B7-A20B278FD3C7}"/>
              </a:ext>
            </a:extLst>
          </p:cNvPr>
          <p:cNvSpPr txBox="1"/>
          <p:nvPr/>
        </p:nvSpPr>
        <p:spPr>
          <a:xfrm>
            <a:off x="1874769" y="6143940"/>
            <a:ext cx="966495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batches of Determine taken from the central warehouse comply with the acceptability criteria </a:t>
            </a:r>
          </a:p>
          <a:p>
            <a:pPr algn="ctr"/>
            <a:r>
              <a:rPr lang="en-US" b="1" dirty="0"/>
              <a:t>defined in comparison to the reference lot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="" xmlns:a16="http://schemas.microsoft.com/office/drawing/2014/main" id="{711A1692-1332-4513-8455-960F5F3E4150}"/>
              </a:ext>
            </a:extLst>
          </p:cNvPr>
          <p:cNvCxnSpPr/>
          <p:nvPr/>
        </p:nvCxnSpPr>
        <p:spPr>
          <a:xfrm>
            <a:off x="762000" y="5654040"/>
            <a:ext cx="0" cy="5638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59541812-3A59-45CB-8920-F5B0C48A76BA}"/>
              </a:ext>
            </a:extLst>
          </p:cNvPr>
          <p:cNvSpPr txBox="1"/>
          <p:nvPr/>
        </p:nvSpPr>
        <p:spPr>
          <a:xfrm>
            <a:off x="80751" y="6248400"/>
            <a:ext cx="1735732" cy="3077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/>
              <a:t>Limite d’acceptabilité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4C4EC7C4-F1C6-4E21-90FB-D4AD6E533CC5}"/>
              </a:ext>
            </a:extLst>
          </p:cNvPr>
          <p:cNvSpPr txBox="1"/>
          <p:nvPr/>
        </p:nvSpPr>
        <p:spPr>
          <a:xfrm>
            <a:off x="7694077" y="1971228"/>
            <a:ext cx="475488" cy="261610"/>
          </a:xfrm>
          <a:prstGeom prst="rect">
            <a:avLst/>
          </a:prstGeom>
          <a:solidFill>
            <a:srgbClr val="DE78DE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90%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="" xmlns:a16="http://schemas.microsoft.com/office/drawing/2014/main" id="{B9FF2BFE-AF54-4E1F-BBC8-C85BB2012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07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b="1" dirty="0"/>
              <a:t>LOT </a:t>
            </a:r>
            <a:r>
              <a:rPr lang="fr-FR" b="1" dirty="0" smtClean="0"/>
              <a:t>COMPARISON : </a:t>
            </a:r>
            <a:r>
              <a:rPr lang="fr-FR" b="1" dirty="0"/>
              <a:t>DETERMINE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A63AE4FC-CBE0-46C7-AB8E-B9D914351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1536" y="6373614"/>
            <a:ext cx="2743200" cy="365125"/>
          </a:xfrm>
        </p:spPr>
        <p:txBody>
          <a:bodyPr/>
          <a:lstStyle/>
          <a:p>
            <a:fld id="{848552AB-00AA-4DE8-9393-36882FE97F89}" type="slidenum">
              <a:rPr lang="fr-FR" sz="2400" smtClean="0"/>
              <a:t>12</a:t>
            </a:fld>
            <a:endParaRPr lang="fr-FR" sz="2400" dirty="0"/>
          </a:p>
        </p:txBody>
      </p:sp>
      <p:graphicFrame>
        <p:nvGraphicFramePr>
          <p:cNvPr id="17" name="Graphique 16"/>
          <p:cNvGraphicFramePr>
            <a:graphicFrameLocks/>
          </p:cNvGraphicFramePr>
          <p:nvPr>
            <p:extLst/>
          </p:nvPr>
        </p:nvGraphicFramePr>
        <p:xfrm>
          <a:off x="320040" y="2056454"/>
          <a:ext cx="11494008" cy="344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Connecteur droit 10">
            <a:extLst>
              <a:ext uri="{FF2B5EF4-FFF2-40B4-BE49-F238E27FC236}">
                <a16:creationId xmlns="" xmlns:a16="http://schemas.microsoft.com/office/drawing/2014/main" id="{59CDA019-E710-4AD6-B1B2-2D2E148BFCF0}"/>
              </a:ext>
            </a:extLst>
          </p:cNvPr>
          <p:cNvCxnSpPr/>
          <p:nvPr/>
        </p:nvCxnSpPr>
        <p:spPr>
          <a:xfrm>
            <a:off x="7926560" y="2200656"/>
            <a:ext cx="0" cy="5638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="" xmlns:a16="http://schemas.microsoft.com/office/drawing/2014/main" id="{59CDA019-E710-4AD6-B1B2-2D2E148BFCF0}"/>
              </a:ext>
            </a:extLst>
          </p:cNvPr>
          <p:cNvCxnSpPr/>
          <p:nvPr/>
        </p:nvCxnSpPr>
        <p:spPr>
          <a:xfrm>
            <a:off x="7926560" y="2764536"/>
            <a:ext cx="0" cy="5638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="" xmlns:a16="http://schemas.microsoft.com/office/drawing/2014/main" id="{59CDA019-E710-4AD6-B1B2-2D2E148BFCF0}"/>
              </a:ext>
            </a:extLst>
          </p:cNvPr>
          <p:cNvCxnSpPr/>
          <p:nvPr/>
        </p:nvCxnSpPr>
        <p:spPr>
          <a:xfrm>
            <a:off x="5961511" y="3892296"/>
            <a:ext cx="0" cy="563880"/>
          </a:xfrm>
          <a:prstGeom prst="line">
            <a:avLst/>
          </a:prstGeom>
          <a:ln w="25400">
            <a:solidFill>
              <a:srgbClr val="33CC3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4C4EC7C4-F1C6-4E21-90FB-D4AD6E533CC5}"/>
              </a:ext>
            </a:extLst>
          </p:cNvPr>
          <p:cNvSpPr txBox="1"/>
          <p:nvPr/>
        </p:nvSpPr>
        <p:spPr>
          <a:xfrm>
            <a:off x="7703221" y="4992624"/>
            <a:ext cx="475488" cy="261610"/>
          </a:xfrm>
          <a:prstGeom prst="rect">
            <a:avLst/>
          </a:prstGeom>
          <a:solidFill>
            <a:srgbClr val="DE78DE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90%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="" xmlns:a16="http://schemas.microsoft.com/office/drawing/2014/main" id="{59CDA019-E710-4AD6-B1B2-2D2E148BFCF0}"/>
              </a:ext>
            </a:extLst>
          </p:cNvPr>
          <p:cNvCxnSpPr/>
          <p:nvPr/>
        </p:nvCxnSpPr>
        <p:spPr>
          <a:xfrm>
            <a:off x="7926560" y="4428744"/>
            <a:ext cx="0" cy="5638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="" xmlns:a16="http://schemas.microsoft.com/office/drawing/2014/main" id="{59CDA019-E710-4AD6-B1B2-2D2E148BFCF0}"/>
              </a:ext>
            </a:extLst>
          </p:cNvPr>
          <p:cNvCxnSpPr/>
          <p:nvPr/>
        </p:nvCxnSpPr>
        <p:spPr>
          <a:xfrm>
            <a:off x="910975" y="5663184"/>
            <a:ext cx="0" cy="563880"/>
          </a:xfrm>
          <a:prstGeom prst="line">
            <a:avLst/>
          </a:prstGeom>
          <a:ln w="25400">
            <a:solidFill>
              <a:srgbClr val="33CC3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315795" y="1561182"/>
            <a:ext cx="421795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i="1" dirty="0" err="1">
                <a:solidFill>
                  <a:srgbClr val="FF0000"/>
                </a:solidFill>
              </a:rPr>
              <a:t>Determine</a:t>
            </a:r>
            <a:r>
              <a:rPr lang="fr-FR" b="1" i="1" dirty="0">
                <a:solidFill>
                  <a:srgbClr val="FF0000"/>
                </a:solidFill>
              </a:rPr>
              <a:t> </a:t>
            </a:r>
            <a:r>
              <a:rPr lang="fr-FR" b="1" i="1" dirty="0" err="1">
                <a:solidFill>
                  <a:srgbClr val="FF0000"/>
                </a:solidFill>
              </a:rPr>
              <a:t>reference</a:t>
            </a:r>
            <a:r>
              <a:rPr lang="fr-FR" b="1" i="1" dirty="0">
                <a:solidFill>
                  <a:srgbClr val="FF0000"/>
                </a:solidFill>
              </a:rPr>
              <a:t> </a:t>
            </a:r>
            <a:r>
              <a:rPr lang="fr-FR" b="1" i="1" dirty="0" err="1" smtClean="0">
                <a:solidFill>
                  <a:srgbClr val="FF0000"/>
                </a:solidFill>
              </a:rPr>
              <a:t>batche</a:t>
            </a:r>
            <a:r>
              <a:rPr lang="fr-FR" b="1" i="1" dirty="0" smtClean="0">
                <a:solidFill>
                  <a:srgbClr val="FF0000"/>
                </a:solidFill>
              </a:rPr>
              <a:t> : 00925K200R</a:t>
            </a:r>
            <a:endParaRPr lang="fr-F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6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8C8FBEB3-66BC-4A5A-94B7-A20B278FD3C7}"/>
              </a:ext>
            </a:extLst>
          </p:cNvPr>
          <p:cNvSpPr txBox="1"/>
          <p:nvPr/>
        </p:nvSpPr>
        <p:spPr>
          <a:xfrm>
            <a:off x="2062004" y="6143940"/>
            <a:ext cx="915449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The </a:t>
            </a:r>
            <a:r>
              <a:rPr lang="en-US" b="1" dirty="0" err="1"/>
              <a:t>batche</a:t>
            </a:r>
            <a:r>
              <a:rPr lang="en-US" b="1" dirty="0"/>
              <a:t> of </a:t>
            </a:r>
            <a:r>
              <a:rPr lang="en-US" b="1" dirty="0" err="1"/>
              <a:t>Bioline</a:t>
            </a:r>
            <a:r>
              <a:rPr lang="en-US" b="1" dirty="0"/>
              <a:t> taken from the central warehouse comply with the acceptability criteria </a:t>
            </a:r>
          </a:p>
          <a:p>
            <a:pPr algn="ctr"/>
            <a:r>
              <a:rPr lang="en-US" b="1" dirty="0"/>
              <a:t>defined in comparison to the reference lot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="" xmlns:a16="http://schemas.microsoft.com/office/drawing/2014/main" id="{711A1692-1332-4513-8455-960F5F3E4150}"/>
              </a:ext>
            </a:extLst>
          </p:cNvPr>
          <p:cNvCxnSpPr/>
          <p:nvPr/>
        </p:nvCxnSpPr>
        <p:spPr>
          <a:xfrm>
            <a:off x="762000" y="5654040"/>
            <a:ext cx="0" cy="5638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59541812-3A59-45CB-8920-F5B0C48A76BA}"/>
              </a:ext>
            </a:extLst>
          </p:cNvPr>
          <p:cNvSpPr txBox="1"/>
          <p:nvPr/>
        </p:nvSpPr>
        <p:spPr>
          <a:xfrm>
            <a:off x="80751" y="6248400"/>
            <a:ext cx="1735732" cy="3077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/>
              <a:t>Limite d’acceptabilité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DD99F683-7A55-4594-96BC-C1061559EBD0}"/>
              </a:ext>
            </a:extLst>
          </p:cNvPr>
          <p:cNvSpPr txBox="1"/>
          <p:nvPr/>
        </p:nvSpPr>
        <p:spPr>
          <a:xfrm>
            <a:off x="8107680" y="169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4" name="Titre 13">
            <a:extLst>
              <a:ext uri="{FF2B5EF4-FFF2-40B4-BE49-F238E27FC236}">
                <a16:creationId xmlns="" xmlns:a16="http://schemas.microsoft.com/office/drawing/2014/main" id="{B9FF2BFE-AF54-4E1F-BBC8-C85BB2012ED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b="1" dirty="0"/>
              <a:t>LOT COMPARISON </a:t>
            </a:r>
            <a:r>
              <a:rPr lang="fr-FR" b="1" dirty="0" smtClean="0"/>
              <a:t>: BIOLINE</a:t>
            </a:r>
            <a:endParaRPr lang="fr-FR" b="1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A63AE4FC-CBE0-46C7-AB8E-B9D914351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6632" y="6356350"/>
            <a:ext cx="2743200" cy="365125"/>
          </a:xfrm>
        </p:spPr>
        <p:txBody>
          <a:bodyPr/>
          <a:lstStyle/>
          <a:p>
            <a:fld id="{848552AB-00AA-4DE8-9393-36882FE97F89}" type="slidenum">
              <a:rPr lang="fr-FR" sz="2400" smtClean="0"/>
              <a:t>13</a:t>
            </a:fld>
            <a:endParaRPr lang="fr-FR" sz="2400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="" xmlns:a16="http://schemas.microsoft.com/office/drawing/2014/main" id="{59CDA019-E710-4AD6-B1B2-2D2E148BFCF0}"/>
              </a:ext>
            </a:extLst>
          </p:cNvPr>
          <p:cNvCxnSpPr/>
          <p:nvPr/>
        </p:nvCxnSpPr>
        <p:spPr>
          <a:xfrm>
            <a:off x="910975" y="5663184"/>
            <a:ext cx="0" cy="563880"/>
          </a:xfrm>
          <a:prstGeom prst="line">
            <a:avLst/>
          </a:prstGeom>
          <a:ln w="25400">
            <a:solidFill>
              <a:srgbClr val="33CC3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66600" y="1777418"/>
            <a:ext cx="406406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b="1" i="1" dirty="0" err="1">
                <a:solidFill>
                  <a:srgbClr val="FF0000"/>
                </a:solidFill>
              </a:rPr>
              <a:t>Determine</a:t>
            </a:r>
            <a:r>
              <a:rPr lang="fr-FR" b="1" i="1" dirty="0">
                <a:solidFill>
                  <a:srgbClr val="FF0000"/>
                </a:solidFill>
              </a:rPr>
              <a:t> </a:t>
            </a:r>
            <a:r>
              <a:rPr lang="fr-FR" b="1" i="1" dirty="0" err="1">
                <a:solidFill>
                  <a:srgbClr val="FF0000"/>
                </a:solidFill>
              </a:rPr>
              <a:t>reference</a:t>
            </a:r>
            <a:r>
              <a:rPr lang="fr-FR" b="1" i="1" dirty="0">
                <a:solidFill>
                  <a:srgbClr val="FF0000"/>
                </a:solidFill>
              </a:rPr>
              <a:t> </a:t>
            </a:r>
            <a:r>
              <a:rPr lang="fr-FR" b="1" i="1" dirty="0" err="1">
                <a:solidFill>
                  <a:srgbClr val="FF0000"/>
                </a:solidFill>
              </a:rPr>
              <a:t>batche</a:t>
            </a:r>
            <a:r>
              <a:rPr lang="fr-FR" b="1" i="1" dirty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03ADD009A</a:t>
            </a:r>
            <a:endParaRPr lang="fr-FR" dirty="0"/>
          </a:p>
        </p:txBody>
      </p:sp>
      <p:graphicFrame>
        <p:nvGraphicFramePr>
          <p:cNvPr id="19" name="Graphique 18"/>
          <p:cNvGraphicFramePr>
            <a:graphicFrameLocks/>
          </p:cNvGraphicFramePr>
          <p:nvPr>
            <p:extLst/>
          </p:nvPr>
        </p:nvGraphicFramePr>
        <p:xfrm>
          <a:off x="521208" y="2193239"/>
          <a:ext cx="11292840" cy="3730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4C4EC7C4-F1C6-4E21-90FB-D4AD6E533CC5}"/>
              </a:ext>
            </a:extLst>
          </p:cNvPr>
          <p:cNvSpPr txBox="1"/>
          <p:nvPr/>
        </p:nvSpPr>
        <p:spPr>
          <a:xfrm>
            <a:off x="5938429" y="5687878"/>
            <a:ext cx="475488" cy="261610"/>
          </a:xfrm>
          <a:prstGeom prst="rect">
            <a:avLst/>
          </a:prstGeom>
          <a:solidFill>
            <a:srgbClr val="DE78DE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90%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="" xmlns:a16="http://schemas.microsoft.com/office/drawing/2014/main" id="{59CDA019-E710-4AD6-B1B2-2D2E148BFCF0}"/>
              </a:ext>
            </a:extLst>
          </p:cNvPr>
          <p:cNvCxnSpPr/>
          <p:nvPr/>
        </p:nvCxnSpPr>
        <p:spPr>
          <a:xfrm>
            <a:off x="6161768" y="5123998"/>
            <a:ext cx="0" cy="5638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ZoneText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C4EC7C4-F1C6-4E21-90FB-D4AD6E533CC5}"/>
              </a:ext>
            </a:extLst>
          </p:cNvPr>
          <p:cNvSpPr txBox="1"/>
          <p:nvPr/>
        </p:nvSpPr>
        <p:spPr>
          <a:xfrm>
            <a:off x="5858256" y="3610708"/>
            <a:ext cx="475488" cy="261610"/>
          </a:xfrm>
          <a:prstGeom prst="rect">
            <a:avLst/>
          </a:prstGeom>
          <a:solidFill>
            <a:srgbClr val="93C393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/>
              <a:t>8</a:t>
            </a:r>
            <a:r>
              <a:rPr lang="fr-FR" sz="1100" b="1" dirty="0" smtClean="0"/>
              <a:t>0</a:t>
            </a:r>
            <a:r>
              <a:rPr lang="fr-FR" sz="11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1594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5949" y="2598874"/>
            <a:ext cx="10515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FR" b="1" dirty="0"/>
              <a:t>POST-DISTRIBUTION RESULTS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D609C103-9DA4-414E-9712-2873632BDC43}"/>
              </a:ext>
            </a:extLst>
          </p:cNvPr>
          <p:cNvSpPr txBox="1"/>
          <p:nvPr/>
        </p:nvSpPr>
        <p:spPr>
          <a:xfrm>
            <a:off x="1353444" y="4221480"/>
            <a:ext cx="94632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With the low number of kits collected from the peripheral sites, </a:t>
            </a:r>
          </a:p>
          <a:p>
            <a:pPr algn="ctr"/>
            <a:r>
              <a:rPr lang="en-US" sz="2800" dirty="0"/>
              <a:t>The comparison of batches used </a:t>
            </a:r>
            <a:r>
              <a:rPr lang="en-US" sz="2800" dirty="0" smtClean="0"/>
              <a:t>only dilution </a:t>
            </a:r>
            <a:r>
              <a:rPr lang="en-US" sz="2800" dirty="0"/>
              <a:t>panel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786DC281-5832-4695-A2B0-A013607A7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8349" y="6356350"/>
            <a:ext cx="2743200" cy="365125"/>
          </a:xfrm>
        </p:spPr>
        <p:txBody>
          <a:bodyPr/>
          <a:lstStyle/>
          <a:p>
            <a:fld id="{848552AB-00AA-4DE8-9393-36882FE97F89}" type="slidenum">
              <a:rPr lang="fr-FR" sz="2400" smtClean="0"/>
              <a:t>14</a:t>
            </a:fld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3280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417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" b="1" dirty="0"/>
              <a:t>RESULTS</a:t>
            </a:r>
            <a:endParaRPr lang="fr-FR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3564DA5D-5B30-4A94-BC7A-8A30C26A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8353" y="6396335"/>
            <a:ext cx="2743200" cy="365125"/>
          </a:xfrm>
        </p:spPr>
        <p:txBody>
          <a:bodyPr/>
          <a:lstStyle/>
          <a:p>
            <a:fld id="{848552AB-00AA-4DE8-9393-36882FE97F89}" type="slidenum">
              <a:rPr lang="fr-FR" sz="2400" smtClean="0"/>
              <a:t>15</a:t>
            </a:fld>
            <a:endParaRPr lang="fr-FR" sz="2400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201756"/>
              </p:ext>
            </p:extLst>
          </p:nvPr>
        </p:nvGraphicFramePr>
        <p:xfrm>
          <a:off x="975360" y="1382268"/>
          <a:ext cx="10119360" cy="4535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Accolade ouvrante 4"/>
          <p:cNvSpPr/>
          <p:nvPr/>
        </p:nvSpPr>
        <p:spPr>
          <a:xfrm rot="16200000">
            <a:off x="2008076" y="3707561"/>
            <a:ext cx="293239" cy="2389151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248195" y="5216430"/>
            <a:ext cx="167788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I" dirty="0"/>
              <a:t>PMS Sessions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355863" y="1346298"/>
            <a:ext cx="475816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I" b="1" dirty="0" err="1"/>
              <a:t>Number</a:t>
            </a:r>
            <a:r>
              <a:rPr lang="fr-CI" b="1" dirty="0"/>
              <a:t> of tests kits </a:t>
            </a:r>
            <a:r>
              <a:rPr lang="fr-CI" b="1" dirty="0" err="1"/>
              <a:t>collected</a:t>
            </a:r>
            <a:r>
              <a:rPr lang="fr-CI" b="1" dirty="0"/>
              <a:t> in </a:t>
            </a:r>
            <a:r>
              <a:rPr lang="fr-CI" b="1" dirty="0" err="1"/>
              <a:t>health</a:t>
            </a:r>
            <a:r>
              <a:rPr lang="fr-CI" b="1" dirty="0"/>
              <a:t> centers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37715" y="5888950"/>
            <a:ext cx="942476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Each year, 25 health centers are selected. At least 100 samples of each type of test</a:t>
            </a:r>
          </a:p>
          <a:p>
            <a:r>
              <a:rPr lang="en-US" dirty="0"/>
              <a:t>are expected (1 Determine kit, 4 </a:t>
            </a:r>
            <a:r>
              <a:rPr lang="en-US" dirty="0" err="1"/>
              <a:t>Bioline</a:t>
            </a:r>
            <a:r>
              <a:rPr lang="en-US" dirty="0"/>
              <a:t> kits, 5 Stat-Pak kits). On the 2020 and 2023 sessions, many</a:t>
            </a:r>
          </a:p>
          <a:p>
            <a:r>
              <a:rPr lang="en-US" dirty="0" smtClean="0"/>
              <a:t>tests </a:t>
            </a:r>
            <a:r>
              <a:rPr lang="en-US" dirty="0"/>
              <a:t>shortages have been observed in many health centers.</a:t>
            </a:r>
          </a:p>
        </p:txBody>
      </p:sp>
    </p:spTree>
    <p:extLst>
      <p:ext uri="{BB962C8B-B14F-4D97-AF65-F5344CB8AC3E}">
        <p14:creationId xmlns:p14="http://schemas.microsoft.com/office/powerpoint/2010/main" val="5413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7092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" b="1" dirty="0"/>
              <a:t>RESULTS</a:t>
            </a:r>
            <a:endParaRPr lang="fr-FR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3564DA5D-5B30-4A94-BC7A-8A30C26A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52AB-00AA-4DE8-9393-36882FE97F89}" type="slidenum">
              <a:rPr lang="fr-FR" sz="2400" smtClean="0"/>
              <a:t>16</a:t>
            </a:fld>
            <a:endParaRPr lang="fr-FR" sz="2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972148"/>
              </p:ext>
            </p:extLst>
          </p:nvPr>
        </p:nvGraphicFramePr>
        <p:xfrm>
          <a:off x="923545" y="1999826"/>
          <a:ext cx="10588751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014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33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122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Tests kits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fr-FR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Results</a:t>
                      </a:r>
                      <a:r>
                        <a:rPr lang="fr-F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(%)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Acceptance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fr-FR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Interpretation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Determine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93.7-100</a:t>
                      </a:r>
                    </a:p>
                  </a:txBody>
                  <a:tcPr marL="7620" marR="7620" marT="7620" marB="0" anchor="b"/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≥90%</a:t>
                      </a: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Conforme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Bioline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Stat-</a:t>
                      </a:r>
                      <a:r>
                        <a:rPr lang="fr-FR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pak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838199" y="5650992"/>
            <a:ext cx="1071981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 tests collected and evaluated in post-distribution showed satisfactory performance according to the criteria </a:t>
            </a:r>
            <a:r>
              <a:rPr lang="en-US" sz="2000" dirty="0" smtClean="0"/>
              <a:t>defined </a:t>
            </a:r>
            <a:r>
              <a:rPr lang="en-US" sz="2000" dirty="0"/>
              <a:t>using dilution panels</a:t>
            </a:r>
          </a:p>
        </p:txBody>
      </p:sp>
    </p:spTree>
    <p:extLst>
      <p:ext uri="{BB962C8B-B14F-4D97-AF65-F5344CB8AC3E}">
        <p14:creationId xmlns:p14="http://schemas.microsoft.com/office/powerpoint/2010/main" val="239083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Quality HIV kits batches assessed  is acceptable both at the central medical stores and at the sites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No significant variation appeared between the batches evaluated.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Storage temperatures and humidity rate are within manufacturers' recommended ranges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Numerous tests kits stock-outs at the sites level</a:t>
            </a:r>
            <a:endParaRPr lang="en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" b="1" dirty="0"/>
              <a:t>RESULTS</a:t>
            </a:r>
            <a:endParaRPr lang="fr-FR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CC14-8D6E-4D32-97F0-C9F95B7A8DA0}" type="slidenum">
              <a:rPr lang="fr-FR" sz="2400" smtClean="0"/>
              <a:t>17</a:t>
            </a:fld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1957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Development of a new database for the new HIV/Syphilis screening algorithms in Côte d'Ivoire</a:t>
            </a:r>
          </a:p>
          <a:p>
            <a:r>
              <a:rPr lang="en-US" dirty="0"/>
              <a:t>Characterization of an in-house panel in replacement of the commercial one expiring soon</a:t>
            </a:r>
          </a:p>
          <a:p>
            <a:r>
              <a:rPr lang="en-US" dirty="0"/>
              <a:t>Routine monitoring of any new test batch entering in the central medical store</a:t>
            </a:r>
          </a:p>
          <a:p>
            <a:r>
              <a:rPr lang="en-US" dirty="0"/>
              <a:t>Decentralization of some activities (PT, Certification, PMS, Misdiagnosis) </a:t>
            </a:r>
          </a:p>
          <a:p>
            <a:r>
              <a:rPr lang="en-US" dirty="0"/>
              <a:t>Develop the framework for PMS activity implementation including the report dissemination for decision making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fr-CI" b="1" dirty="0"/>
              <a:t>WAY FORWARD</a:t>
            </a:r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CC14-8D6E-4D32-97F0-C9F95B7A8DA0}" type="slidenum">
              <a:rPr lang="fr-FR" sz="2400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763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fr-CI" b="1" dirty="0"/>
              <a:t>ACKNOWLEDGMENT</a:t>
            </a:r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311138" y="6379389"/>
            <a:ext cx="2743200" cy="365125"/>
          </a:xfrm>
        </p:spPr>
        <p:txBody>
          <a:bodyPr/>
          <a:lstStyle/>
          <a:p>
            <a:fld id="{903BCC14-8D6E-4D32-97F0-C9F95B7A8DA0}" type="slidenum">
              <a:rPr lang="fr-FR" sz="2400" smtClean="0"/>
              <a:t>19</a:t>
            </a:fld>
            <a:endParaRPr lang="fr-FR" sz="2400" dirty="0"/>
          </a:p>
        </p:txBody>
      </p:sp>
      <p:pic>
        <p:nvPicPr>
          <p:cNvPr id="6" name="Image 5" descr="IMG-20210429-WA002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6" y="2309720"/>
            <a:ext cx="1492984" cy="118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949" y="2352392"/>
            <a:ext cx="1683327" cy="101601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2445" y="2395567"/>
            <a:ext cx="1591194" cy="104344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6885" y="2322805"/>
            <a:ext cx="1455390" cy="118896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3224" y="2344546"/>
            <a:ext cx="1690146" cy="111931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7"/>
          <a:srcRect l="13610" t="12455" r="9504" b="7904"/>
          <a:stretch/>
        </p:blipFill>
        <p:spPr>
          <a:xfrm>
            <a:off x="8261225" y="2204643"/>
            <a:ext cx="1339322" cy="1368919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94" y="3876031"/>
            <a:ext cx="1411854" cy="129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1839" y="3773534"/>
            <a:ext cx="1554480" cy="150205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6794" y="2198314"/>
            <a:ext cx="1170091" cy="117009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24070" y="3705995"/>
            <a:ext cx="1416610" cy="158366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14976" y="3876031"/>
            <a:ext cx="1636794" cy="116231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17031" y="3705995"/>
            <a:ext cx="1607513" cy="134884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14"/>
          <a:srcRect t="20238" b="24780"/>
          <a:stretch/>
        </p:blipFill>
        <p:spPr>
          <a:xfrm>
            <a:off x="9180233" y="3922776"/>
            <a:ext cx="2095500" cy="115214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3186" y="5275589"/>
            <a:ext cx="1494357" cy="130756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71839" y="5266035"/>
            <a:ext cx="1631481" cy="1308502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17"/>
          <a:srcRect b="22934"/>
          <a:stretch/>
        </p:blipFill>
        <p:spPr>
          <a:xfrm>
            <a:off x="3945255" y="5329373"/>
            <a:ext cx="1815465" cy="1181826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02655" y="5298802"/>
            <a:ext cx="1219631" cy="120024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37801" y="5403850"/>
            <a:ext cx="1586743" cy="95250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69680" y="5194117"/>
            <a:ext cx="1543051" cy="130492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356733" y="5249037"/>
            <a:ext cx="1587856" cy="121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C41165-657F-44BC-9E54-CED5CED0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E8DB05-C92F-7596-766C-15963BFA6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dirty="0"/>
              <a:t>OBJECTIVES</a:t>
            </a:r>
          </a:p>
          <a:p>
            <a:pPr>
              <a:lnSpc>
                <a:spcPct val="150000"/>
              </a:lnSpc>
            </a:pPr>
            <a:r>
              <a:rPr lang="en-US" dirty="0"/>
              <a:t>METHODOLOGY</a:t>
            </a:r>
          </a:p>
          <a:p>
            <a:pPr>
              <a:lnSpc>
                <a:spcPct val="150000"/>
              </a:lnSpc>
            </a:pPr>
            <a:r>
              <a:rPr lang="en-US" dirty="0"/>
              <a:t>RESULTS</a:t>
            </a:r>
          </a:p>
          <a:p>
            <a:pPr>
              <a:lnSpc>
                <a:spcPct val="150000"/>
              </a:lnSpc>
            </a:pPr>
            <a:r>
              <a:rPr lang="en-US" dirty="0"/>
              <a:t>WAY FORWARD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861283-CD81-BA37-871B-97420AB8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CC14-8D6E-4D32-97F0-C9F95B7A8DA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95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b="1" dirty="0"/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Post Marketing Surveillance (PMS)  </a:t>
            </a:r>
          </a:p>
          <a:p>
            <a:pPr algn="just"/>
            <a:r>
              <a:rPr lang="en-US" dirty="0"/>
              <a:t>Monitors the safety, quality and efficacy of an IVD after it has been released on the market</a:t>
            </a:r>
          </a:p>
          <a:p>
            <a:pPr algn="just"/>
            <a:r>
              <a:rPr lang="en-US" dirty="0"/>
              <a:t>Protects human and public health by reducing risks through continuous monitoring of IVDs placed on the market. </a:t>
            </a:r>
          </a:p>
          <a:p>
            <a:pPr algn="just"/>
            <a:r>
              <a:rPr lang="en-US" dirty="0"/>
              <a:t>Ensures that the manufacturer complies with its obligations to assess the risks and/or mitigate the risks.</a:t>
            </a:r>
          </a:p>
          <a:p>
            <a:pPr algn="just"/>
            <a:r>
              <a:rPr lang="en-US" dirty="0"/>
              <a:t>PMS activity started in Cote d’Ivoire in December 2019 conducted by the NPHL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5C59EE0F-AB0A-4775-9FFD-A335AC7D4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52AB-00AA-4DE8-9393-36882FE97F89}" type="slidenum">
              <a:rPr lang="fr-FR" sz="2400" smtClean="0"/>
              <a:t>3</a:t>
            </a:fld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820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2"/>
          <p:cNvSpPr txBox="1">
            <a:spLocks/>
          </p:cNvSpPr>
          <p:nvPr/>
        </p:nvSpPr>
        <p:spPr>
          <a:xfrm>
            <a:off x="6354001" y="2515362"/>
            <a:ext cx="5430647" cy="421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I"/>
          </a:p>
          <a:p>
            <a:pPr marL="0" indent="0">
              <a:buFont typeface="Arial" panose="020B0604020202020204" pitchFamily="34" charset="0"/>
              <a:buNone/>
            </a:pPr>
            <a:endParaRPr lang="fr-CI"/>
          </a:p>
          <a:p>
            <a:pPr marL="0" indent="0">
              <a:buFont typeface="Arial" panose="020B0604020202020204" pitchFamily="34" charset="0"/>
              <a:buNone/>
            </a:pPr>
            <a:endParaRPr lang="fr-CI"/>
          </a:p>
          <a:p>
            <a:pPr marL="0" indent="0">
              <a:buFont typeface="Arial" panose="020B0604020202020204" pitchFamily="34" charset="0"/>
              <a:buNone/>
            </a:pPr>
            <a:endParaRPr lang="fr-CI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85192" y="316751"/>
            <a:ext cx="11021008" cy="1325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I" b="1" dirty="0"/>
              <a:t>INTRODUCTION</a:t>
            </a:r>
            <a:endParaRPr lang="fr-FR" b="1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566928" y="1852129"/>
            <a:ext cx="5430647" cy="63865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HTS sites </a:t>
            </a:r>
            <a:r>
              <a:rPr lang="fr-FR" dirty="0" err="1">
                <a:solidFill>
                  <a:srgbClr val="FF0000"/>
                </a:solidFill>
              </a:rPr>
              <a:t>algorithm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566928" y="2505075"/>
            <a:ext cx="5430647" cy="42164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fr-CI" dirty="0"/>
          </a:p>
          <a:p>
            <a:pPr marL="0" indent="0">
              <a:buNone/>
            </a:pPr>
            <a:endParaRPr lang="fr-CI" dirty="0"/>
          </a:p>
          <a:p>
            <a:pPr marL="0" indent="0">
              <a:buNone/>
            </a:pPr>
            <a:endParaRPr lang="fr-CI" dirty="0"/>
          </a:p>
          <a:p>
            <a:pPr marL="0" indent="0">
              <a:buNone/>
            </a:pPr>
            <a:endParaRPr lang="fr-CI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3"/>
          </p:nvPr>
        </p:nvSpPr>
        <p:spPr>
          <a:xfrm>
            <a:off x="6354002" y="1874003"/>
            <a:ext cx="5430646" cy="60973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fr-CI" dirty="0" err="1">
                <a:solidFill>
                  <a:srgbClr val="FF0000"/>
                </a:solidFill>
              </a:rPr>
              <a:t>Confirmatory</a:t>
            </a:r>
            <a:r>
              <a:rPr lang="fr-CI" dirty="0">
                <a:solidFill>
                  <a:srgbClr val="FF0000"/>
                </a:solidFill>
              </a:rPr>
              <a:t> </a:t>
            </a:r>
            <a:r>
              <a:rPr lang="fr-CI" dirty="0" err="1">
                <a:solidFill>
                  <a:srgbClr val="FF0000"/>
                </a:solidFill>
              </a:rPr>
              <a:t>Laboratory</a:t>
            </a:r>
            <a:r>
              <a:rPr lang="fr-CI" dirty="0">
                <a:solidFill>
                  <a:srgbClr val="FF0000"/>
                </a:solidFill>
              </a:rPr>
              <a:t> </a:t>
            </a:r>
            <a:r>
              <a:rPr lang="fr-CI" dirty="0" err="1">
                <a:solidFill>
                  <a:srgbClr val="FF0000"/>
                </a:solidFill>
              </a:rPr>
              <a:t>algorithm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CC14-8D6E-4D32-97F0-C9F95B7A8DA0}" type="slidenum">
              <a:rPr lang="fr-FR" sz="2400" smtClean="0"/>
              <a:t>4</a:t>
            </a:fld>
            <a:endParaRPr lang="fr-FR" sz="2400" dirty="0"/>
          </a:p>
        </p:txBody>
      </p:sp>
      <p:pic>
        <p:nvPicPr>
          <p:cNvPr id="7" name="Picture 2" descr="Alere Determineâ¢ HIV-1/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9" t="3464" r="30056" b="7301"/>
          <a:stretch/>
        </p:blipFill>
        <p:spPr bwMode="auto">
          <a:xfrm>
            <a:off x="7574481" y="283816"/>
            <a:ext cx="803160" cy="140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2615184"/>
            <a:ext cx="4942665" cy="3986784"/>
          </a:xfrm>
          <a:prstGeom prst="rect">
            <a:avLst/>
          </a:prstGeom>
        </p:spPr>
      </p:pic>
      <p:pic>
        <p:nvPicPr>
          <p:cNvPr id="16" name="Espace réservé du contenu 15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577584" y="2633472"/>
            <a:ext cx="4800600" cy="38512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4083" y="257602"/>
            <a:ext cx="1883827" cy="140220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7641" y="336466"/>
            <a:ext cx="1388151" cy="131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b="1" dirty="0"/>
              <a:t>OBJECTIVES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General</a:t>
            </a:r>
            <a:r>
              <a:rPr lang="fr-FR" dirty="0"/>
              <a:t> : </a:t>
            </a:r>
            <a:r>
              <a:rPr lang="en-US" dirty="0"/>
              <a:t>To verify the performance of HIV rapid tests before distribution and after distribution at the site of use.</a:t>
            </a:r>
          </a:p>
          <a:p>
            <a:r>
              <a:rPr lang="en-US" b="1" dirty="0">
                <a:solidFill>
                  <a:srgbClr val="FF0000"/>
                </a:solidFill>
              </a:rPr>
              <a:t>Specific 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1- Evaluate any new batch coming in country</a:t>
            </a:r>
          </a:p>
          <a:p>
            <a:pPr marL="0" indent="0">
              <a:buNone/>
            </a:pPr>
            <a:r>
              <a:rPr lang="en-US" dirty="0"/>
              <a:t>2- Carry out an inter-comparison of batches of HIV rapid tests from the national medical store</a:t>
            </a:r>
          </a:p>
          <a:p>
            <a:pPr marL="0" indent="0">
              <a:buNone/>
            </a:pPr>
            <a:r>
              <a:rPr lang="en-US" dirty="0"/>
              <a:t>3- Evaluate the performance of HIV tests kits in districts and health facilities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E25346A9-1AE8-4B75-9834-4D225CB7F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6592" y="6311900"/>
            <a:ext cx="2743200" cy="365125"/>
          </a:xfrm>
        </p:spPr>
        <p:txBody>
          <a:bodyPr/>
          <a:lstStyle/>
          <a:p>
            <a:fld id="{848552AB-00AA-4DE8-9393-36882FE97F89}" type="slidenum">
              <a:rPr lang="fr-FR" sz="2400" smtClean="0"/>
              <a:t>5</a:t>
            </a:fld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2663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485191" y="316751"/>
            <a:ext cx="11478207" cy="1325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I" b="1" dirty="0"/>
              <a:t>METHODOLOGY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192" y="1825625"/>
            <a:ext cx="11478208" cy="43513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RANDOM SAMPLING</a:t>
            </a:r>
            <a:r>
              <a:rPr lang="fr-FR" dirty="0"/>
              <a:t> </a:t>
            </a:r>
            <a:endParaRPr lang="en-US" dirty="0"/>
          </a:p>
          <a:p>
            <a:r>
              <a:rPr lang="en-US" dirty="0"/>
              <a:t> At the central medical </a:t>
            </a:r>
            <a:r>
              <a:rPr lang="en-US" dirty="0" smtClean="0"/>
              <a:t>store</a:t>
            </a:r>
            <a:r>
              <a:rPr lang="en-US" dirty="0"/>
              <a:t>: NPSP</a:t>
            </a:r>
          </a:p>
          <a:p>
            <a:r>
              <a:rPr lang="en-US" dirty="0"/>
              <a:t> Districts</a:t>
            </a:r>
          </a:p>
          <a:p>
            <a:r>
              <a:rPr lang="en-US" dirty="0"/>
              <a:t> Health centers (CHU, CHR, HG, ESPC) 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CI" dirty="0"/>
              <a:t>- 25 per/</a:t>
            </a:r>
            <a:r>
              <a:rPr lang="fr-CI" dirty="0" err="1"/>
              <a:t>year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</a:t>
            </a:r>
            <a:r>
              <a:rPr lang="fr-FR" b="1" dirty="0">
                <a:solidFill>
                  <a:srgbClr val="FF0000"/>
                </a:solidFill>
              </a:rPr>
              <a:t> 100 tests/lot</a:t>
            </a:r>
            <a:r>
              <a:rPr lang="fr-FR" dirty="0"/>
              <a:t> (Max 200 tests/ </a:t>
            </a:r>
            <a:r>
              <a:rPr lang="fr-FR" dirty="0" smtClean="0"/>
              <a:t>Site)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S</a:t>
            </a:r>
            <a:r>
              <a:rPr lang="en-US" dirty="0" err="1"/>
              <a:t>torage</a:t>
            </a:r>
            <a:r>
              <a:rPr lang="en-US" dirty="0"/>
              <a:t> condition monitored (T°, Humidity rate): on site, </a:t>
            </a:r>
          </a:p>
          <a:p>
            <a:pPr marL="0" indent="0">
              <a:buNone/>
            </a:pPr>
            <a:r>
              <a:rPr lang="en-US" dirty="0"/>
              <a:t>during transport after sampling, during storage until </a:t>
            </a:r>
          </a:p>
          <a:p>
            <a:pPr marL="0" indent="0">
              <a:buNone/>
            </a:pPr>
            <a:r>
              <a:rPr lang="en-US" dirty="0"/>
              <a:t>evaluation at the NPHL</a:t>
            </a:r>
            <a:endParaRPr lang="fr-FR" dirty="0"/>
          </a:p>
        </p:txBody>
      </p:sp>
      <p:pic>
        <p:nvPicPr>
          <p:cNvPr id="1026" name="Picture 2" descr="La Nouvelle Pharmacie de la Santé Publique de Côte d'Ivo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772" y="1835897"/>
            <a:ext cx="2490627" cy="199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CC14-8D6E-4D32-97F0-C9F95B7A8DA0}" type="slidenum">
              <a:rPr lang="fr-FR" sz="2400" smtClean="0"/>
              <a:t>6</a:t>
            </a:fld>
            <a:endParaRPr lang="fr-FR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773" y="4107648"/>
            <a:ext cx="2490627" cy="206931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1117325" y="2858914"/>
            <a:ext cx="833883" cy="215444"/>
          </a:xfrm>
          <a:prstGeom prst="rect">
            <a:avLst/>
          </a:prstGeom>
          <a:solidFill>
            <a:srgbClr val="FF9900"/>
          </a:solidFill>
        </p:spPr>
        <p:txBody>
          <a:bodyPr wrap="none" rtlCol="0">
            <a:spAutoFit/>
          </a:bodyPr>
          <a:lstStyle/>
          <a:p>
            <a:r>
              <a:rPr lang="fr-CI" sz="800" b="1" dirty="0">
                <a:solidFill>
                  <a:schemeClr val="bg1"/>
                </a:solidFill>
              </a:rPr>
              <a:t>Central d’achat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5" name="Accolade fermante 4"/>
          <p:cNvSpPr/>
          <p:nvPr/>
        </p:nvSpPr>
        <p:spPr>
          <a:xfrm>
            <a:off x="7049201" y="2695625"/>
            <a:ext cx="365760" cy="888823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414961" y="2873127"/>
            <a:ext cx="1577676" cy="461665"/>
          </a:xfrm>
          <a:prstGeom prst="rect">
            <a:avLst/>
          </a:prstGeom>
          <a:solidFill>
            <a:srgbClr val="FF9900"/>
          </a:solidFill>
        </p:spPr>
        <p:txBody>
          <a:bodyPr wrap="none" rtlCol="0">
            <a:spAutoFit/>
          </a:bodyPr>
          <a:lstStyle/>
          <a:p>
            <a:r>
              <a:rPr lang="fr-CI" sz="2400" b="1" dirty="0"/>
              <a:t>2020, 2023</a:t>
            </a:r>
            <a:endParaRPr lang="fr-FR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7414961" y="2233960"/>
            <a:ext cx="1577676" cy="461665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fr-CI" sz="2400" b="1" dirty="0"/>
              <a:t>2019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411395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E5B3589E-7034-4920-8C1D-ABA9B5E9B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9158"/>
            <a:ext cx="2743200" cy="365125"/>
          </a:xfrm>
        </p:spPr>
        <p:txBody>
          <a:bodyPr/>
          <a:lstStyle/>
          <a:p>
            <a:fld id="{848552AB-00AA-4DE8-9393-36882FE97F89}" type="slidenum">
              <a:rPr lang="fr-FR" sz="2400" smtClean="0"/>
              <a:t>7</a:t>
            </a:fld>
            <a:endParaRPr lang="fr-FR" sz="2400" dirty="0"/>
          </a:p>
        </p:txBody>
      </p:sp>
      <p:pic>
        <p:nvPicPr>
          <p:cNvPr id="28" name="Image 27" descr="C:\Users\USER\Downloads\Kit de dertermine0301202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4"/>
          <a:stretch/>
        </p:blipFill>
        <p:spPr bwMode="auto">
          <a:xfrm>
            <a:off x="321881" y="260984"/>
            <a:ext cx="4558983" cy="5934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284503"/>
              </p:ext>
            </p:extLst>
          </p:nvPr>
        </p:nvGraphicFramePr>
        <p:xfrm>
          <a:off x="5294376" y="23216"/>
          <a:ext cx="6629401" cy="66501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018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15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04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04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045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 dirty="0">
                          <a:effectLst/>
                        </a:rPr>
                        <a:t>N°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 dirty="0">
                          <a:effectLst/>
                        </a:rPr>
                        <a:t>Etablissement sanitaire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 dirty="0" err="1">
                          <a:effectLst/>
                        </a:rPr>
                        <a:t>Determine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 dirty="0" err="1">
                          <a:effectLst/>
                        </a:rPr>
                        <a:t>Bioline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 dirty="0">
                          <a:effectLst/>
                        </a:rPr>
                        <a:t>Stat-</a:t>
                      </a:r>
                      <a:r>
                        <a:rPr lang="fr-FR" sz="1400" u="none" strike="noStrike" dirty="0" err="1">
                          <a:effectLst/>
                        </a:rPr>
                        <a:t>Pak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3969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 dirty="0">
                          <a:effectLst/>
                        </a:rPr>
                        <a:t>EPHR </a:t>
                      </a:r>
                      <a:r>
                        <a:rPr lang="fr-FR" sz="1400" u="none" strike="noStrike" dirty="0" err="1">
                          <a:effectLst/>
                        </a:rPr>
                        <a:t>Abobo</a:t>
                      </a:r>
                      <a:r>
                        <a:rPr lang="fr-FR" sz="1400" u="none" strike="noStrike" dirty="0">
                          <a:effectLst/>
                        </a:rPr>
                        <a:t> Nord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 dirty="0">
                          <a:effectLst/>
                        </a:rPr>
                        <a:t>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 dirty="0">
                          <a:effectLst/>
                        </a:rPr>
                        <a:t>0 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969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>
                          <a:effectLst/>
                        </a:rPr>
                        <a:t>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 dirty="0">
                          <a:effectLst/>
                        </a:rPr>
                        <a:t>EPHR d’Abengourou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3969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>
                          <a:effectLst/>
                        </a:rPr>
                        <a:t>3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 dirty="0">
                          <a:effectLst/>
                        </a:rPr>
                        <a:t>EPHR d’Odienné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3969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>
                          <a:effectLst/>
                        </a:rPr>
                        <a:t>4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 dirty="0">
                          <a:effectLst/>
                        </a:rPr>
                        <a:t>EPHR de Bondoukou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3969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>
                          <a:effectLst/>
                        </a:rPr>
                        <a:t>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 dirty="0">
                          <a:effectLst/>
                        </a:rPr>
                        <a:t>EPHR de </a:t>
                      </a:r>
                      <a:r>
                        <a:rPr lang="fr-FR" sz="1400" u="none" strike="noStrike" dirty="0" err="1">
                          <a:effectLst/>
                        </a:rPr>
                        <a:t>Bouaflé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3969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>
                          <a:effectLst/>
                        </a:rPr>
                        <a:t>6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 dirty="0">
                          <a:effectLst/>
                        </a:rPr>
                        <a:t>EPHR de Daloa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3969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>
                          <a:effectLst/>
                        </a:rPr>
                        <a:t>7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 dirty="0">
                          <a:effectLst/>
                        </a:rPr>
                        <a:t>EPHR de </a:t>
                      </a:r>
                      <a:r>
                        <a:rPr lang="fr-FR" sz="1400" u="none" strike="noStrike" dirty="0" err="1">
                          <a:effectLst/>
                        </a:rPr>
                        <a:t>Dimbokro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3969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>
                          <a:effectLst/>
                        </a:rPr>
                        <a:t>8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 dirty="0">
                          <a:effectLst/>
                        </a:rPr>
                        <a:t>EPHR de Divo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3969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>
                          <a:effectLst/>
                        </a:rPr>
                        <a:t>9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 dirty="0">
                          <a:effectLst/>
                        </a:rPr>
                        <a:t>EPHR de Gagnoa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3969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>
                          <a:effectLst/>
                        </a:rPr>
                        <a:t>10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 dirty="0">
                          <a:effectLst/>
                        </a:rPr>
                        <a:t>EPHR de Guiglo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3969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>
                          <a:effectLst/>
                        </a:rPr>
                        <a:t>11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 dirty="0">
                          <a:effectLst/>
                        </a:rPr>
                        <a:t>EPHR de Katiola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3969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>
                          <a:effectLst/>
                        </a:rPr>
                        <a:t>12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 dirty="0">
                          <a:effectLst/>
                        </a:rPr>
                        <a:t>EPHR de Korhogo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3969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>
                          <a:effectLst/>
                        </a:rPr>
                        <a:t>13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 dirty="0">
                          <a:effectLst/>
                        </a:rPr>
                        <a:t>EPHR de Man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3969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>
                          <a:effectLst/>
                        </a:rPr>
                        <a:t>14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 dirty="0">
                          <a:effectLst/>
                        </a:rPr>
                        <a:t>EPHR de San Pedro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3969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>
                          <a:effectLst/>
                        </a:rPr>
                        <a:t>15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 dirty="0">
                          <a:effectLst/>
                        </a:rPr>
                        <a:t>EPHR de </a:t>
                      </a:r>
                      <a:r>
                        <a:rPr lang="fr-FR" sz="1400" u="none" strike="noStrike" dirty="0" err="1">
                          <a:effectLst/>
                        </a:rPr>
                        <a:t>Séguela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03969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>
                          <a:effectLst/>
                        </a:rPr>
                        <a:t>16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 dirty="0">
                          <a:effectLst/>
                        </a:rPr>
                        <a:t>EPHR de Touba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03969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>
                          <a:effectLst/>
                        </a:rPr>
                        <a:t>17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 dirty="0">
                          <a:effectLst/>
                        </a:rPr>
                        <a:t>EPHR de Yamoussoukro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3969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>
                          <a:effectLst/>
                        </a:rPr>
                        <a:t>18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>
                          <a:effectLst/>
                        </a:rPr>
                        <a:t>CHU de Bouake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03969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>
                          <a:effectLst/>
                        </a:rPr>
                        <a:t>19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>
                          <a:effectLst/>
                        </a:rPr>
                        <a:t>CHU de Cocody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03969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>
                          <a:effectLst/>
                        </a:rPr>
                        <a:t>20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>
                          <a:effectLst/>
                        </a:rPr>
                        <a:t>CHU de Treichville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03969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>
                          <a:effectLst/>
                        </a:rPr>
                        <a:t>21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>
                          <a:effectLst/>
                        </a:rPr>
                        <a:t>CHU de Yopougon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03969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>
                          <a:effectLst/>
                        </a:rPr>
                        <a:t>22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>
                          <a:effectLst/>
                        </a:rPr>
                        <a:t>DDSHP d’Abobo-Ouest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03969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>
                          <a:effectLst/>
                        </a:rPr>
                        <a:t>23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>
                          <a:effectLst/>
                        </a:rPr>
                        <a:t>DDSHP de Dimbokro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37068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>
                          <a:effectLst/>
                        </a:rPr>
                        <a:t>24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>
                          <a:effectLst/>
                        </a:rPr>
                        <a:t>DDSHP de Koumassi-Port-Bouët-Vridi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203969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>
                          <a:effectLst/>
                        </a:rPr>
                        <a:t>25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>
                          <a:effectLst/>
                        </a:rPr>
                        <a:t>DDSHP de Treichville-Marcory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203969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>
                          <a:effectLst/>
                        </a:rPr>
                        <a:t>26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>
                          <a:effectLst/>
                        </a:rPr>
                        <a:t>DDSHP de Yamoussoukro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 dirty="0">
                          <a:effectLst/>
                        </a:rPr>
                        <a:t>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 dirty="0">
                          <a:effectLst/>
                        </a:rPr>
                        <a:t>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203969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>
                          <a:effectLst/>
                        </a:rPr>
                        <a:t>27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>
                          <a:effectLst/>
                        </a:rPr>
                        <a:t>ESPC Abidjan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effectLst/>
                        </a:rPr>
                        <a:t>8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 dirty="0">
                          <a:effectLst/>
                        </a:rPr>
                        <a:t> 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 dirty="0">
                          <a:effectLst/>
                        </a:rPr>
                        <a:t>0 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203969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>
                          <a:effectLst/>
                        </a:rPr>
                        <a:t>28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>
                          <a:effectLst/>
                        </a:rPr>
                        <a:t>Nouvelle PSP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090" marR="4090" marT="409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090" marR="4090" marT="409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090" marR="4090" marT="409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291474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effectLst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 16 EPHR, 4 DDSHP, 4 CHU, 8 ESPC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 flipH="1">
            <a:off x="1273048" y="6258462"/>
            <a:ext cx="531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I" sz="1600" b="1" dirty="0"/>
              <a:t>COLLECTION SITE LOCATION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235731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192" y="1406525"/>
            <a:ext cx="11376608" cy="435133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EVALUATION </a:t>
            </a:r>
          </a:p>
          <a:p>
            <a:pPr>
              <a:buFontTx/>
              <a:buChar char="-"/>
            </a:pPr>
            <a:r>
              <a:rPr lang="en-US" dirty="0"/>
              <a:t>Use of panels characterized by 2 ELISA techniques in parallel +/- LIA</a:t>
            </a:r>
          </a:p>
          <a:p>
            <a:pPr marL="0" indent="0">
              <a:buNone/>
            </a:pPr>
            <a:r>
              <a:rPr lang="en-US" dirty="0"/>
              <a:t>(In house Panels, Commercial Panels) </a:t>
            </a:r>
          </a:p>
          <a:p>
            <a:pPr>
              <a:buFontTx/>
              <a:buChar char="-"/>
            </a:pPr>
            <a:r>
              <a:rPr lang="en-US" dirty="0"/>
              <a:t>Reference lot compared to subsidiary lots: Inter-lot comparison:</a:t>
            </a:r>
          </a:p>
          <a:p>
            <a:pPr marL="0" indent="0">
              <a:buNone/>
            </a:pPr>
            <a:endParaRPr lang="fr-CI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596899" y="111123"/>
            <a:ext cx="11454687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b="1" dirty="0"/>
              <a:t>METHODOLOGY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87" b="10782"/>
          <a:stretch/>
        </p:blipFill>
        <p:spPr>
          <a:xfrm>
            <a:off x="1632234" y="4190867"/>
            <a:ext cx="3228759" cy="1832587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3"/>
          <a:stretch>
            <a:fillRect/>
          </a:stretch>
        </p:blipFill>
        <p:spPr>
          <a:xfrm>
            <a:off x="5225246" y="4178515"/>
            <a:ext cx="1837787" cy="183258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92" y="4333638"/>
            <a:ext cx="1395058" cy="1366420"/>
          </a:xfrm>
          <a:prstGeom prst="rect">
            <a:avLst/>
          </a:prstGeom>
        </p:spPr>
      </p:pic>
      <p:pic>
        <p:nvPicPr>
          <p:cNvPr id="13" name="Espace réservé du contenu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0426" y="3795982"/>
            <a:ext cx="4511374" cy="2215120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9427464" y="6373052"/>
            <a:ext cx="2743200" cy="365125"/>
          </a:xfrm>
        </p:spPr>
        <p:txBody>
          <a:bodyPr/>
          <a:lstStyle/>
          <a:p>
            <a:fld id="{903BCC14-8D6E-4D32-97F0-C9F95B7A8DA0}" type="slidenum">
              <a:rPr lang="fr-FR" sz="2400" smtClean="0"/>
              <a:t>8</a:t>
            </a:fld>
            <a:endParaRPr lang="fr-FR" sz="2400" dirty="0"/>
          </a:p>
        </p:txBody>
      </p:sp>
      <p:sp>
        <p:nvSpPr>
          <p:cNvPr id="2" name="Accolade ouvrante 1"/>
          <p:cNvSpPr/>
          <p:nvPr/>
        </p:nvSpPr>
        <p:spPr>
          <a:xfrm rot="16200000">
            <a:off x="2454807" y="3950162"/>
            <a:ext cx="293239" cy="45191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85192" y="6396006"/>
            <a:ext cx="433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I" dirty="0"/>
              <a:t>Panel maison à partir de poche de sang</a:t>
            </a:r>
            <a:endParaRPr lang="fr-FR" dirty="0"/>
          </a:p>
        </p:txBody>
      </p:sp>
      <p:sp>
        <p:nvSpPr>
          <p:cNvPr id="12" name="Accolade ouvrante 11"/>
          <p:cNvSpPr/>
          <p:nvPr/>
        </p:nvSpPr>
        <p:spPr>
          <a:xfrm rot="16200000">
            <a:off x="2454808" y="3950162"/>
            <a:ext cx="293239" cy="451913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85193" y="6350286"/>
            <a:ext cx="43342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I" dirty="0"/>
              <a:t>In house panel </a:t>
            </a:r>
            <a:r>
              <a:rPr lang="fr-CI" dirty="0" err="1"/>
              <a:t>from</a:t>
            </a:r>
            <a:r>
              <a:rPr lang="fr-CI" dirty="0"/>
              <a:t> NBTS </a:t>
            </a:r>
            <a:endParaRPr lang="fr-FR" dirty="0"/>
          </a:p>
        </p:txBody>
      </p:sp>
      <p:sp>
        <p:nvSpPr>
          <p:cNvPr id="15" name="Accolade ouvrante 14"/>
          <p:cNvSpPr/>
          <p:nvPr/>
        </p:nvSpPr>
        <p:spPr>
          <a:xfrm rot="16200000">
            <a:off x="5963507" y="5244630"/>
            <a:ext cx="293239" cy="190581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5081577" y="6344158"/>
            <a:ext cx="226884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I" dirty="0"/>
              <a:t>Commercial panel</a:t>
            </a:r>
            <a:endParaRPr lang="fr-FR" dirty="0"/>
          </a:p>
        </p:txBody>
      </p:sp>
      <p:sp>
        <p:nvSpPr>
          <p:cNvPr id="17" name="Accolade ouvrante 16"/>
          <p:cNvSpPr/>
          <p:nvPr/>
        </p:nvSpPr>
        <p:spPr>
          <a:xfrm rot="16200000">
            <a:off x="9495689" y="3922730"/>
            <a:ext cx="293239" cy="451913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8005811" y="6328602"/>
            <a:ext cx="327299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I" dirty="0" err="1"/>
              <a:t>Characterisation</a:t>
            </a:r>
            <a:r>
              <a:rPr lang="fr-CI" dirty="0"/>
              <a:t> </a:t>
            </a:r>
            <a:r>
              <a:rPr lang="fr-CI" dirty="0" err="1"/>
              <a:t>algorithm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958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660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b="1" dirty="0"/>
              <a:t>METHODOLOGY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896600" cy="489585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Performing rapid tests</a:t>
            </a:r>
          </a:p>
          <a:p>
            <a:pPr marL="0" indent="0">
              <a:buNone/>
            </a:pPr>
            <a:r>
              <a:rPr lang="en-US" dirty="0"/>
              <a:t>Testing according to the manufacturer's recommendations</a:t>
            </a:r>
          </a:p>
          <a:p>
            <a:r>
              <a:rPr lang="en-US" b="1" dirty="0"/>
              <a:t>Reading of the results by two independent technicians</a:t>
            </a:r>
          </a:p>
          <a:p>
            <a:pPr marL="0" indent="0">
              <a:buNone/>
            </a:pPr>
            <a:r>
              <a:rPr lang="en-US" dirty="0"/>
              <a:t>If discrepant results, then third reading by a supervisor, the final result is the one that is read twice out of the three.  </a:t>
            </a:r>
          </a:p>
          <a:p>
            <a:pPr marL="0" indent="0">
              <a:buNone/>
            </a:pPr>
            <a:endParaRPr lang="fr-FR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3564DA5D-5B30-4A94-BC7A-8A30C26A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52AB-00AA-4DE8-9393-36882FE97F89}" type="slidenum">
              <a:rPr lang="fr-FR" sz="2400" smtClean="0"/>
              <a:t>9</a:t>
            </a:fld>
            <a:endParaRPr lang="fr-FR" sz="2400" dirty="0"/>
          </a:p>
        </p:txBody>
      </p:sp>
      <p:pic>
        <p:nvPicPr>
          <p:cNvPr id="7" name="Picture 2" descr="RÃ©sultat de recherche d'images pour &quot;SD bioline hiv-1/2, instructions us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691" y="4273550"/>
            <a:ext cx="4887809" cy="25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0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17530</TotalTime>
  <Words>936</Words>
  <Application>Microsoft Office PowerPoint</Application>
  <PresentationFormat>Grand écran</PresentationFormat>
  <Paragraphs>289</Paragraphs>
  <Slides>19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Thème Office</vt:lpstr>
      <vt:lpstr>POST MARKETING SURVEILLANCE OF HIV RAPID TESTS IN COTE D’IVOIRE</vt:lpstr>
      <vt:lpstr>OUTLINE</vt:lpstr>
      <vt:lpstr>INTRODUCTION</vt:lpstr>
      <vt:lpstr>Présentation PowerPoint</vt:lpstr>
      <vt:lpstr>OBJECTIVES</vt:lpstr>
      <vt:lpstr>Présentation PowerPoint</vt:lpstr>
      <vt:lpstr>Présentation PowerPoint</vt:lpstr>
      <vt:lpstr>METHODOLOGY</vt:lpstr>
      <vt:lpstr>METHODOLOGY</vt:lpstr>
      <vt:lpstr>RESULTS</vt:lpstr>
      <vt:lpstr>INTERCOMPARISON OF BATCHES AT THE CENTRAL MEDICAL STORE</vt:lpstr>
      <vt:lpstr>LOT COMPARISON : DETERMINE</vt:lpstr>
      <vt:lpstr>LOT COMPARISON : BIOLINE</vt:lpstr>
      <vt:lpstr>POST-DISTRIBUTION RESULTS</vt:lpstr>
      <vt:lpstr>RESULTS</vt:lpstr>
      <vt:lpstr>RESULTS</vt:lpstr>
      <vt:lpstr>RESULTS</vt:lpstr>
      <vt:lpstr>WAY FORWARD</vt:lpstr>
      <vt:lpstr>ACKNOWLEDGMENT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Sureveillance Post-Commercialisation des tests rapides du VIH</dc:title>
  <dc:creator>Compte Microsoft</dc:creator>
  <cp:lastModifiedBy>USER</cp:lastModifiedBy>
  <cp:revision>167</cp:revision>
  <dcterms:created xsi:type="dcterms:W3CDTF">2024-02-02T09:44:49Z</dcterms:created>
  <dcterms:modified xsi:type="dcterms:W3CDTF">2024-08-26T20:31:13Z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f03ff0-41c5-4c41-b55e-fabb8fae94be_Enabled">
    <vt:lpwstr>true</vt:lpwstr>
  </property>
  <property fmtid="{D5CDD505-2E9C-101B-9397-08002B2CF9AE}" pid="3" name="MSIP_Label_8af03ff0-41c5-4c41-b55e-fabb8fae94be_SetDate">
    <vt:lpwstr>2024-06-03T02:23:50Z</vt:lpwstr>
  </property>
  <property fmtid="{D5CDD505-2E9C-101B-9397-08002B2CF9AE}" pid="4" name="MSIP_Label_8af03ff0-41c5-4c41-b55e-fabb8fae94be_Method">
    <vt:lpwstr>Privileged</vt:lpwstr>
  </property>
  <property fmtid="{D5CDD505-2E9C-101B-9397-08002B2CF9AE}" pid="5" name="MSIP_Label_8af03ff0-41c5-4c41-b55e-fabb8fae94be_Name">
    <vt:lpwstr>8af03ff0-41c5-4c41-b55e-fabb8fae94be</vt:lpwstr>
  </property>
  <property fmtid="{D5CDD505-2E9C-101B-9397-08002B2CF9AE}" pid="6" name="MSIP_Label_8af03ff0-41c5-4c41-b55e-fabb8fae94be_SiteId">
    <vt:lpwstr>9ce70869-60db-44fd-abe8-d2767077fc8f</vt:lpwstr>
  </property>
  <property fmtid="{D5CDD505-2E9C-101B-9397-08002B2CF9AE}" pid="7" name="MSIP_Label_8af03ff0-41c5-4c41-b55e-fabb8fae94be_ActionId">
    <vt:lpwstr>2c365b71-6116-4b19-acbd-5a92d429567e</vt:lpwstr>
  </property>
  <property fmtid="{D5CDD505-2E9C-101B-9397-08002B2CF9AE}" pid="8" name="MSIP_Label_8af03ff0-41c5-4c41-b55e-fabb8fae94be_ContentBits">
    <vt:lpwstr>0</vt:lpwstr>
  </property>
</Properties>
</file>